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82" r:id="rId4"/>
    <p:sldId id="334" r:id="rId5"/>
    <p:sldId id="333" r:id="rId6"/>
    <p:sldId id="332" r:id="rId7"/>
    <p:sldId id="331" r:id="rId8"/>
    <p:sldId id="330" r:id="rId9"/>
    <p:sldId id="328" r:id="rId10"/>
    <p:sldId id="327" r:id="rId11"/>
    <p:sldId id="326" r:id="rId12"/>
    <p:sldId id="335" r:id="rId13"/>
    <p:sldId id="325" r:id="rId14"/>
    <p:sldId id="324" r:id="rId15"/>
    <p:sldId id="336" r:id="rId16"/>
    <p:sldId id="337" r:id="rId17"/>
    <p:sldId id="349" r:id="rId18"/>
    <p:sldId id="348" r:id="rId19"/>
    <p:sldId id="347" r:id="rId20"/>
    <p:sldId id="346" r:id="rId21"/>
    <p:sldId id="345" r:id="rId22"/>
    <p:sldId id="344" r:id="rId23"/>
    <p:sldId id="343" r:id="rId24"/>
    <p:sldId id="342" r:id="rId25"/>
    <p:sldId id="341" r:id="rId26"/>
    <p:sldId id="350" r:id="rId27"/>
    <p:sldId id="259" r:id="rId28"/>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E3F"/>
    <a:srgbClr val="012448"/>
    <a:srgbClr val="022344"/>
    <a:srgbClr val="D1C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949234-13FC-4CA6-8938-9A772DC5A210}" v="1" dt="2025-05-02T18:45:25.463"/>
  </p1510:revLst>
</p1510:revInfo>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7" autoAdjust="0"/>
    <p:restoredTop sz="94660"/>
  </p:normalViewPr>
  <p:slideViewPr>
    <p:cSldViewPr snapToGrid="0">
      <p:cViewPr varScale="1">
        <p:scale>
          <a:sx n="111" d="100"/>
          <a:sy n="111" d="100"/>
        </p:scale>
        <p:origin x="159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585F0E-BFA3-4970-93FF-481B1AB3BC36}" type="datetimeFigureOut">
              <a:rPr lang="pt-PT" smtClean="0"/>
              <a:t>08/05/2026</a:t>
            </a:fld>
            <a:endParaRPr lang="pt-PT"/>
          </a:p>
        </p:txBody>
      </p:sp>
      <p:sp>
        <p:nvSpPr>
          <p:cNvPr id="4" name="Marcador de Posição da Imagem do Diapositivo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AA6945-1018-49EC-9A32-F0F0D83E6428}" type="slidenum">
              <a:rPr lang="pt-PT" smtClean="0"/>
              <a:t>‹nº›</a:t>
            </a:fld>
            <a:endParaRPr lang="pt-PT"/>
          </a:p>
        </p:txBody>
      </p:sp>
    </p:spTree>
    <p:extLst>
      <p:ext uri="{BB962C8B-B14F-4D97-AF65-F5344CB8AC3E}">
        <p14:creationId xmlns:p14="http://schemas.microsoft.com/office/powerpoint/2010/main" val="1140983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PT"/>
              <a:t>Clique para editar o estilo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do subtítulo do Modelo Global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08/05/2026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113638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Vertical Text Placeholder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08/05/2026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65185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PT"/>
              <a:t>Clique para editar o estilo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08/05/2026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71267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08/05/2026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2542539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PT"/>
              <a:t>Clique para editar o estilo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DE831C3F-997B-4C88-A923-E4F416619D6B}" type="datetimeFigureOut">
              <a:rPr lang="pt-PT" smtClean="0"/>
              <a:t>08/05/2026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2493271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DE831C3F-997B-4C88-A923-E4F416619D6B}" type="datetimeFigureOut">
              <a:rPr lang="pt-PT" smtClean="0"/>
              <a:t>08/05/2026</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268271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PT"/>
              <a:t>Clique para editar o estilo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Content Placeholder 3"/>
          <p:cNvSpPr>
            <a:spLocks noGrp="1"/>
          </p:cNvSpPr>
          <p:nvPr>
            <p:ph sz="half" idx="2"/>
          </p:nvPr>
        </p:nvSpPr>
        <p:spPr>
          <a:xfrm>
            <a:off x="629842" y="2505075"/>
            <a:ext cx="3868340"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Content Placeholder 5"/>
          <p:cNvSpPr>
            <a:spLocks noGrp="1"/>
          </p:cNvSpPr>
          <p:nvPr>
            <p:ph sz="quarter" idx="4"/>
          </p:nvPr>
        </p:nvSpPr>
        <p:spPr>
          <a:xfrm>
            <a:off x="4629150" y="2505075"/>
            <a:ext cx="3887391"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DE831C3F-997B-4C88-A923-E4F416619D6B}" type="datetimeFigureOut">
              <a:rPr lang="pt-PT" smtClean="0"/>
              <a:t>08/05/2026</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337094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Date Placeholder 2"/>
          <p:cNvSpPr>
            <a:spLocks noGrp="1"/>
          </p:cNvSpPr>
          <p:nvPr>
            <p:ph type="dt" sz="half" idx="10"/>
          </p:nvPr>
        </p:nvSpPr>
        <p:spPr/>
        <p:txBody>
          <a:bodyPr/>
          <a:lstStyle/>
          <a:p>
            <a:fld id="{DE831C3F-997B-4C88-A923-E4F416619D6B}" type="datetimeFigureOut">
              <a:rPr lang="pt-PT" smtClean="0"/>
              <a:t>08/05/2026</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09892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31C3F-997B-4C88-A923-E4F416619D6B}" type="datetimeFigureOut">
              <a:rPr lang="pt-PT" smtClean="0"/>
              <a:t>08/05/2026</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87880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PT"/>
              <a:t>Clique para editar o estilo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DE831C3F-997B-4C88-A923-E4F416619D6B}" type="datetimeFigureOut">
              <a:rPr lang="pt-PT" smtClean="0"/>
              <a:t>08/05/2026</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64989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PT"/>
              <a:t>Clique para editar o estilo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DE831C3F-997B-4C88-A923-E4F416619D6B}" type="datetimeFigureOut">
              <a:rPr lang="pt-PT" smtClean="0"/>
              <a:t>08/05/2026</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3271514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PT"/>
              <a:t>Clique para editar o estilo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31C3F-997B-4C88-A923-E4F416619D6B}" type="datetimeFigureOut">
              <a:rPr lang="pt-PT" smtClean="0"/>
              <a:t>08/05/2026</a:t>
            </a:fld>
            <a:endParaRPr lang="pt-P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54CBE-0458-49FF-8903-5D745241069F}" type="slidenum">
              <a:rPr lang="pt-PT" smtClean="0"/>
              <a:t>‹nº›</a:t>
            </a:fld>
            <a:endParaRPr lang="pt-PT"/>
          </a:p>
        </p:txBody>
      </p:sp>
    </p:spTree>
    <p:extLst>
      <p:ext uri="{BB962C8B-B14F-4D97-AF65-F5344CB8AC3E}">
        <p14:creationId xmlns:p14="http://schemas.microsoft.com/office/powerpoint/2010/main" val="405940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hyperlink" Target="https://www.jornaldenegocios.pt/empresas/comercio/detalhe/cinco-meses-depois-auchan-notifica-concorrencia-da-compra-do-minipreco#loadComments" TargetMode="External"/><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hyperlink" Target="https://www.concorrencia.pt/pt/artigos/adc-adotou-uma-decisao-de-nao-oposicao-com-condicoes-e-obrigacoes-na-operacao-de-0" TargetMode="External"/><Relationship Id="rId5" Type="http://schemas.openxmlformats.org/officeDocument/2006/relationships/image" Target="../media/image7.png"/><Relationship Id="rId10" Type="http://schemas.openxmlformats.org/officeDocument/2006/relationships/hyperlink" Target="https://extranet.concorrencia.pt/PesquisAdC/Page.aspx?Ref=Ccent_2024_3&amp;isEnglish=False" TargetMode="External"/><Relationship Id="rId4" Type="http://schemas.openxmlformats.org/officeDocument/2006/relationships/hyperlink" Target="https://observador.pt/2023/08/03/auchan-portugal-compra-toda-a-operacao-do-grupo-dia-em-portugal-por-155-milhoes-de-euros/" TargetMode="External"/><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http://www.concorrencia.pt/vPT/Controlo_de_concentracoes/Decisoes/Paginas/pesquisa.aspx?pNumb=23&amp;yearNot=2018&amp;pag=3&amp;doc=True&amp;est=2"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concorrencia.pt/vPT/Controlo_de_concentracoes/Decisoes/Paginas/pesquisa.aspx?pNumb=50&amp;yearNot=2019&amp;pag=1&amp;doc=True&amp;est=2"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concorrencia.pt/vPT/Controlo_de_concentracoes/Decisoes/Paginas/pesquisa.aspx?pNumb=35&amp;yearNot=2017&amp;pag=6&amp;doc=True&amp;est=2"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concorrencia.pt/vPT/Controlo_de_concentracoes/Decisoes/Paginas/pesquisa.aspx?pNumb=36&amp;yearNot=2019&amp;pag=2&amp;doc=True&amp;est=2"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hipersuper.pt/2024/02/06/lidera-retalho-alimentar-portugal/"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jornaldenegocios.pt/empresas/detalhe/fusao-auchan-minipreco-faz-tropecar-quota-mas-intermarche-promete-luta"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ítulo 1"/>
          <p:cNvSpPr txBox="1">
            <a:spLocks/>
          </p:cNvSpPr>
          <p:nvPr/>
        </p:nvSpPr>
        <p:spPr>
          <a:xfrm>
            <a:off x="4058105" y="1247427"/>
            <a:ext cx="5067607" cy="22889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PT" sz="3600" dirty="0">
                <a:solidFill>
                  <a:srgbClr val="D1C4A4"/>
                </a:solidFill>
                <a:latin typeface="Georgia" panose="02040502050405020303" pitchFamily="18" charset="0"/>
              </a:rPr>
              <a:t>Instituições e </a:t>
            </a:r>
          </a:p>
          <a:p>
            <a:pPr algn="l"/>
            <a:r>
              <a:rPr lang="pt-PT" sz="3600" dirty="0">
                <a:solidFill>
                  <a:srgbClr val="D1C4A4"/>
                </a:solidFill>
                <a:latin typeface="Georgia" panose="02040502050405020303" pitchFamily="18" charset="0"/>
              </a:rPr>
              <a:t>Políticas de Regulação</a:t>
            </a:r>
            <a:br>
              <a:rPr lang="pt-PT" sz="3600" dirty="0">
                <a:solidFill>
                  <a:srgbClr val="D1C4A4"/>
                </a:solidFill>
                <a:latin typeface="Georgia" panose="02040502050405020303" pitchFamily="18" charset="0"/>
              </a:rPr>
            </a:br>
            <a:br>
              <a:rPr lang="pt-PT" dirty="0">
                <a:solidFill>
                  <a:srgbClr val="D1C4A4"/>
                </a:solidFill>
                <a:latin typeface="Georgia" panose="02040502050405020303" pitchFamily="18" charset="0"/>
              </a:rPr>
            </a:br>
            <a:r>
              <a:rPr lang="pt-PT" sz="2400" dirty="0">
                <a:solidFill>
                  <a:srgbClr val="D1C4A4"/>
                </a:solidFill>
                <a:latin typeface="Georgia" panose="02040502050405020303" pitchFamily="18" charset="0"/>
              </a:rPr>
              <a:t>Ano letivo 2025/2026</a:t>
            </a:r>
          </a:p>
        </p:txBody>
      </p:sp>
      <p:sp>
        <p:nvSpPr>
          <p:cNvPr id="9" name="Subtítulo 2"/>
          <p:cNvSpPr>
            <a:spLocks noGrp="1"/>
          </p:cNvSpPr>
          <p:nvPr>
            <p:ph type="subTitle" idx="1"/>
          </p:nvPr>
        </p:nvSpPr>
        <p:spPr>
          <a:xfrm>
            <a:off x="4160519" y="3907365"/>
            <a:ext cx="3999808" cy="1204962"/>
          </a:xfrm>
        </p:spPr>
        <p:txBody>
          <a:bodyPr>
            <a:normAutofit/>
          </a:bodyPr>
          <a:lstStyle/>
          <a:p>
            <a:pPr algn="l"/>
            <a:r>
              <a:rPr lang="pt-PT" sz="1600" dirty="0">
                <a:solidFill>
                  <a:srgbClr val="D1C4A4"/>
                </a:solidFill>
                <a:latin typeface="Verdana" panose="020B0604030504040204" pitchFamily="34" charset="0"/>
                <a:ea typeface="Verdana" panose="020B0604030504040204" pitchFamily="34" charset="0"/>
              </a:rPr>
              <a:t>Aula 11 </a:t>
            </a:r>
          </a:p>
          <a:p>
            <a:pPr algn="l"/>
            <a:r>
              <a:rPr lang="pt-PT" sz="1600" dirty="0">
                <a:solidFill>
                  <a:srgbClr val="D1C4A4"/>
                </a:solidFill>
                <a:latin typeface="Verdana" panose="020B0604030504040204" pitchFamily="34" charset="0"/>
                <a:ea typeface="Verdana" panose="020B0604030504040204" pitchFamily="34" charset="0"/>
              </a:rPr>
              <a:t>09/05/2026</a:t>
            </a:r>
          </a:p>
          <a:p>
            <a:pPr algn="l"/>
            <a:endParaRPr lang="pt-PT" sz="1600" dirty="0">
              <a:solidFill>
                <a:srgbClr val="D1C4A4"/>
              </a:solidFill>
              <a:latin typeface="Verdana" panose="020B0604030504040204" pitchFamily="34" charset="0"/>
              <a:ea typeface="Verdana" panose="020B0604030504040204" pitchFamily="34" charset="0"/>
            </a:endParaRPr>
          </a:p>
        </p:txBody>
      </p:sp>
      <p:sp>
        <p:nvSpPr>
          <p:cNvPr id="10" name="Subtítulo 2"/>
          <p:cNvSpPr txBox="1">
            <a:spLocks/>
          </p:cNvSpPr>
          <p:nvPr/>
        </p:nvSpPr>
        <p:spPr>
          <a:xfrm>
            <a:off x="4160519" y="5327674"/>
            <a:ext cx="2157985" cy="501789"/>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PT" sz="1600" dirty="0">
                <a:solidFill>
                  <a:srgbClr val="D1C4A4"/>
                </a:solidFill>
                <a:latin typeface="Verdana" panose="020B0604030504040204" pitchFamily="34" charset="0"/>
                <a:ea typeface="Verdana" panose="020B0604030504040204" pitchFamily="34" charset="0"/>
              </a:rPr>
              <a:t>Mestrado MPA</a:t>
            </a:r>
          </a:p>
          <a:p>
            <a:pPr algn="l"/>
            <a:r>
              <a:rPr lang="pt-PT" sz="1600" i="1" dirty="0">
                <a:solidFill>
                  <a:srgbClr val="D1C4A4"/>
                </a:solidFill>
                <a:latin typeface="Georgia" panose="02040502050405020303" pitchFamily="18" charset="0"/>
                <a:ea typeface="Verdana" panose="020B0604030504040204" pitchFamily="34" charset="0"/>
              </a:rPr>
              <a:t>Susana Paulino</a:t>
            </a:r>
          </a:p>
        </p:txBody>
      </p:sp>
    </p:spTree>
    <p:extLst>
      <p:ext uri="{BB962C8B-B14F-4D97-AF65-F5344CB8AC3E}">
        <p14:creationId xmlns:p14="http://schemas.microsoft.com/office/powerpoint/2010/main" val="1431286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1">
            <a:extLst>
              <a:ext uri="{FF2B5EF4-FFF2-40B4-BE49-F238E27FC236}">
                <a16:creationId xmlns:a16="http://schemas.microsoft.com/office/drawing/2014/main" id="{404632FC-4920-F92F-4065-2550F23A3AAD}"/>
              </a:ext>
            </a:extLst>
          </p:cNvPr>
          <p:cNvSpPr/>
          <p:nvPr/>
        </p:nvSpPr>
        <p:spPr>
          <a:xfrm>
            <a:off x="649062" y="796213"/>
            <a:ext cx="3238644"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Procedimento de notificação</a:t>
            </a:r>
          </a:p>
        </p:txBody>
      </p:sp>
      <p:sp>
        <p:nvSpPr>
          <p:cNvPr id="3" name="Retângulo 2">
            <a:extLst>
              <a:ext uri="{FF2B5EF4-FFF2-40B4-BE49-F238E27FC236}">
                <a16:creationId xmlns:a16="http://schemas.microsoft.com/office/drawing/2014/main" id="{E31A9AFF-ABAE-20C3-BA5A-B071D4885D1A}"/>
              </a:ext>
            </a:extLst>
          </p:cNvPr>
          <p:cNvSpPr/>
          <p:nvPr/>
        </p:nvSpPr>
        <p:spPr>
          <a:xfrm>
            <a:off x="649062" y="1300269"/>
            <a:ext cx="7704856" cy="34163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Quando a </a:t>
            </a:r>
            <a:r>
              <a:rPr kumimoji="0" lang="pt-PT" sz="1800" b="0" i="0" u="none" strike="noStrike" kern="0" cap="none" spc="0" normalizeH="0" baseline="0" noProof="0" dirty="0" err="1">
                <a:ln>
                  <a:noFill/>
                </a:ln>
                <a:solidFill>
                  <a:prstClr val="black"/>
                </a:solidFill>
                <a:effectLst/>
                <a:uLnTx/>
                <a:uFillTx/>
              </a:rPr>
              <a:t>AdC</a:t>
            </a:r>
            <a:r>
              <a:rPr kumimoji="0" lang="pt-PT" sz="1800" b="0" i="0" u="none" strike="noStrike" kern="0" cap="none" spc="0" normalizeH="0" baseline="0" noProof="0" dirty="0">
                <a:ln>
                  <a:noFill/>
                </a:ln>
                <a:solidFill>
                  <a:prstClr val="black"/>
                </a:solidFill>
                <a:effectLst/>
                <a:uLnTx/>
                <a:uFillTx/>
              </a:rPr>
              <a:t> deteta a realização de uma operação de concentração sujeita a notificação prévia que não tenha sido notificada, ou que seja implementada antes da decisão da Autoridade, dá início a um procedimento oficioso. </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A falta de notificação de uma operação de concentração sujeita a notificação prévia constitui contraordenação punível com coima até 10% do volume de negócios de cada uma das empresas infratoras.</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Nos casos em que se justifique, a </a:t>
            </a:r>
            <a:r>
              <a:rPr kumimoji="0" lang="pt-PT" sz="1800" b="0" i="0" u="none" strike="noStrike" kern="0" cap="none" spc="0" normalizeH="0" baseline="0" noProof="0" dirty="0" err="1">
                <a:ln>
                  <a:noFill/>
                </a:ln>
                <a:solidFill>
                  <a:prstClr val="black"/>
                </a:solidFill>
                <a:effectLst/>
                <a:uLnTx/>
                <a:uFillTx/>
              </a:rPr>
              <a:t>AdC</a:t>
            </a:r>
            <a:r>
              <a:rPr kumimoji="0" lang="pt-PT" sz="1800" b="0" i="0" u="none" strike="noStrike" kern="0" cap="none" spc="0" normalizeH="0" baseline="0" noProof="0" dirty="0">
                <a:ln>
                  <a:noFill/>
                </a:ln>
                <a:solidFill>
                  <a:prstClr val="black"/>
                </a:solidFill>
                <a:effectLst/>
                <a:uLnTx/>
                <a:uFillTx/>
              </a:rPr>
              <a:t> pode ainda aplicar uma sanção pecuniária compulsória, num montante que não exceda 5% da média diária do volume de negócios do último ano, por dia de atraso contado a partir da data em que a concentração deveria ter sido notificada. </a:t>
            </a:r>
          </a:p>
        </p:txBody>
      </p:sp>
    </p:spTree>
    <p:extLst>
      <p:ext uri="{BB962C8B-B14F-4D97-AF65-F5344CB8AC3E}">
        <p14:creationId xmlns:p14="http://schemas.microsoft.com/office/powerpoint/2010/main" val="2000648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1">
            <a:extLst>
              <a:ext uri="{FF2B5EF4-FFF2-40B4-BE49-F238E27FC236}">
                <a16:creationId xmlns:a16="http://schemas.microsoft.com/office/drawing/2014/main" id="{6DE7D6EC-E289-F355-F0CE-FB4434F41ADA}"/>
              </a:ext>
            </a:extLst>
          </p:cNvPr>
          <p:cNvSpPr/>
          <p:nvPr/>
        </p:nvSpPr>
        <p:spPr>
          <a:xfrm>
            <a:off x="179512" y="116632"/>
            <a:ext cx="3238644"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Procedimento de notificação</a:t>
            </a:r>
          </a:p>
        </p:txBody>
      </p:sp>
      <p:grpSp>
        <p:nvGrpSpPr>
          <p:cNvPr id="3" name="Grupo 8">
            <a:extLst>
              <a:ext uri="{FF2B5EF4-FFF2-40B4-BE49-F238E27FC236}">
                <a16:creationId xmlns:a16="http://schemas.microsoft.com/office/drawing/2014/main" id="{DCAC2998-9AA7-ABCC-25C0-C748D817E1FB}"/>
              </a:ext>
            </a:extLst>
          </p:cNvPr>
          <p:cNvGrpSpPr/>
          <p:nvPr/>
        </p:nvGrpSpPr>
        <p:grpSpPr>
          <a:xfrm>
            <a:off x="827584" y="502306"/>
            <a:ext cx="7488832" cy="5936594"/>
            <a:chOff x="1331640" y="1113394"/>
            <a:chExt cx="5832648" cy="4259822"/>
          </a:xfrm>
        </p:grpSpPr>
        <p:pic>
          <p:nvPicPr>
            <p:cNvPr id="4" name="Imagem 3">
              <a:extLst>
                <a:ext uri="{FF2B5EF4-FFF2-40B4-BE49-F238E27FC236}">
                  <a16:creationId xmlns:a16="http://schemas.microsoft.com/office/drawing/2014/main" id="{49CEADB8-F04A-4DE2-7CF0-44A548BA8A38}"/>
                </a:ext>
              </a:extLst>
            </p:cNvPr>
            <p:cNvPicPr>
              <a:picLocks noChangeAspect="1"/>
            </p:cNvPicPr>
            <p:nvPr/>
          </p:nvPicPr>
          <p:blipFill rotWithShape="1">
            <a:blip r:embed="rId3"/>
            <a:srcRect l="4501" t="32003" r="4364" b="9990"/>
            <a:stretch/>
          </p:blipFill>
          <p:spPr>
            <a:xfrm>
              <a:off x="1331640" y="1113394"/>
              <a:ext cx="5832648" cy="2088232"/>
            </a:xfrm>
            <a:prstGeom prst="rect">
              <a:avLst/>
            </a:prstGeom>
          </p:spPr>
        </p:pic>
        <p:pic>
          <p:nvPicPr>
            <p:cNvPr id="5" name="Imagem 4">
              <a:extLst>
                <a:ext uri="{FF2B5EF4-FFF2-40B4-BE49-F238E27FC236}">
                  <a16:creationId xmlns:a16="http://schemas.microsoft.com/office/drawing/2014/main" id="{6B3E314F-D66B-1A55-7A9F-9CAA64B57D37}"/>
                </a:ext>
              </a:extLst>
            </p:cNvPr>
            <p:cNvPicPr>
              <a:picLocks noChangeAspect="1"/>
            </p:cNvPicPr>
            <p:nvPr/>
          </p:nvPicPr>
          <p:blipFill rotWithShape="1">
            <a:blip r:embed="rId4"/>
            <a:srcRect l="9001" t="28004" r="13365" b="7988"/>
            <a:stretch/>
          </p:blipFill>
          <p:spPr>
            <a:xfrm>
              <a:off x="1619672" y="3068960"/>
              <a:ext cx="4968552" cy="2304256"/>
            </a:xfrm>
            <a:prstGeom prst="rect">
              <a:avLst/>
            </a:prstGeom>
          </p:spPr>
        </p:pic>
      </p:grpSp>
    </p:spTree>
    <p:extLst>
      <p:ext uri="{BB962C8B-B14F-4D97-AF65-F5344CB8AC3E}">
        <p14:creationId xmlns:p14="http://schemas.microsoft.com/office/powerpoint/2010/main" val="2712042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ângulo 4">
            <a:extLst>
              <a:ext uri="{FF2B5EF4-FFF2-40B4-BE49-F238E27FC236}">
                <a16:creationId xmlns:a16="http://schemas.microsoft.com/office/drawing/2014/main" id="{3B66AD5F-55CD-ECC6-7DFF-40537BD41C8F}"/>
              </a:ext>
            </a:extLst>
          </p:cNvPr>
          <p:cNvSpPr/>
          <p:nvPr/>
        </p:nvSpPr>
        <p:spPr>
          <a:xfrm>
            <a:off x="223491" y="299252"/>
            <a:ext cx="8383097"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latin typeface="Calibri" panose="020F0502020204030204"/>
                <a:ea typeface="+mn-ea"/>
                <a:cs typeface="+mn-cs"/>
              </a:rPr>
              <a:t>Exemplos de decisão da AdC – Aquisição do Grupo Dia pela </a:t>
            </a:r>
            <a:r>
              <a:rPr kumimoji="0" lang="pt-PT" sz="2000" b="1" i="0" u="none" strike="noStrike" kern="0" cap="none" spc="0" normalizeH="0" baseline="0" noProof="0" dirty="0" err="1">
                <a:ln>
                  <a:noFill/>
                </a:ln>
                <a:solidFill>
                  <a:srgbClr val="1F497D"/>
                </a:solidFill>
                <a:effectLst/>
                <a:uLnTx/>
                <a:uFillTx/>
                <a:latin typeface="Calibri" panose="020F0502020204030204"/>
                <a:ea typeface="+mn-ea"/>
                <a:cs typeface="+mn-cs"/>
              </a:rPr>
              <a:t>Auchan</a:t>
            </a:r>
            <a:r>
              <a:rPr kumimoji="0" lang="pt-PT" sz="2000" b="1" i="0" u="none" strike="noStrike" kern="0" cap="none" spc="0" normalizeH="0" baseline="0" noProof="0" dirty="0">
                <a:ln>
                  <a:noFill/>
                </a:ln>
                <a:solidFill>
                  <a:srgbClr val="1F497D"/>
                </a:solidFill>
                <a:effectLst/>
                <a:uLnTx/>
                <a:uFillTx/>
                <a:latin typeface="Calibri" panose="020F0502020204030204"/>
                <a:ea typeface="+mn-ea"/>
                <a:cs typeface="+mn-cs"/>
              </a:rPr>
              <a:t> Portugal</a:t>
            </a:r>
          </a:p>
        </p:txBody>
      </p:sp>
      <p:pic>
        <p:nvPicPr>
          <p:cNvPr id="6" name="Imagem 5">
            <a:extLst>
              <a:ext uri="{FF2B5EF4-FFF2-40B4-BE49-F238E27FC236}">
                <a16:creationId xmlns:a16="http://schemas.microsoft.com/office/drawing/2014/main" id="{60A374F1-BA13-13D2-0A79-851AE30F2532}"/>
              </a:ext>
            </a:extLst>
          </p:cNvPr>
          <p:cNvPicPr>
            <a:picLocks noChangeAspect="1"/>
          </p:cNvPicPr>
          <p:nvPr/>
        </p:nvPicPr>
        <p:blipFill rotWithShape="1">
          <a:blip r:embed="rId3"/>
          <a:srcRect b="17990"/>
          <a:stretch/>
        </p:blipFill>
        <p:spPr>
          <a:xfrm>
            <a:off x="288758" y="710201"/>
            <a:ext cx="3328737" cy="1968832"/>
          </a:xfrm>
          <a:prstGeom prst="rect">
            <a:avLst/>
          </a:prstGeom>
        </p:spPr>
      </p:pic>
      <p:sp>
        <p:nvSpPr>
          <p:cNvPr id="8" name="CaixaDeTexto 7">
            <a:extLst>
              <a:ext uri="{FF2B5EF4-FFF2-40B4-BE49-F238E27FC236}">
                <a16:creationId xmlns:a16="http://schemas.microsoft.com/office/drawing/2014/main" id="{500C4EE5-CD9F-A0E6-FE5A-A1BFB48F1D47}"/>
              </a:ext>
            </a:extLst>
          </p:cNvPr>
          <p:cNvSpPr txBox="1"/>
          <p:nvPr/>
        </p:nvSpPr>
        <p:spPr>
          <a:xfrm>
            <a:off x="288758" y="5614327"/>
            <a:ext cx="3449052" cy="338554"/>
          </a:xfrm>
          <a:prstGeom prst="rect">
            <a:avLst/>
          </a:prstGeom>
          <a:noFill/>
        </p:spPr>
        <p:txBody>
          <a:bodyPr wrap="square">
            <a:spAutoFit/>
          </a:bodyPr>
          <a:lstStyle/>
          <a:p>
            <a:r>
              <a:rPr lang="pt-PT" sz="800" dirty="0">
                <a:hlinkClick r:id="rId4"/>
              </a:rPr>
              <a:t>https://observador.pt/2023/08/03/auchan-portugal-compra-toda-a-operacao-do-grupo-dia-em-portugal-por-155-milhoes-de-euros/</a:t>
            </a:r>
            <a:r>
              <a:rPr lang="pt-PT" sz="800" dirty="0"/>
              <a:t> </a:t>
            </a:r>
          </a:p>
        </p:txBody>
      </p:sp>
      <p:sp>
        <p:nvSpPr>
          <p:cNvPr id="10" name="CaixaDeTexto 9">
            <a:extLst>
              <a:ext uri="{FF2B5EF4-FFF2-40B4-BE49-F238E27FC236}">
                <a16:creationId xmlns:a16="http://schemas.microsoft.com/office/drawing/2014/main" id="{01B4CA92-AA18-3F69-5627-939ACD5A05A5}"/>
              </a:ext>
            </a:extLst>
          </p:cNvPr>
          <p:cNvSpPr txBox="1"/>
          <p:nvPr/>
        </p:nvSpPr>
        <p:spPr>
          <a:xfrm>
            <a:off x="255575" y="5382127"/>
            <a:ext cx="3304366" cy="276999"/>
          </a:xfrm>
          <a:prstGeom prst="rect">
            <a:avLst/>
          </a:prstGeom>
          <a:noFill/>
        </p:spPr>
        <p:txBody>
          <a:bodyPr wrap="square">
            <a:spAutoFit/>
          </a:bodyPr>
          <a:lstStyle/>
          <a:p>
            <a:r>
              <a:rPr lang="pt-PT" sz="1200" dirty="0"/>
              <a:t>Observador 03 ago. 2023, 08:17</a:t>
            </a:r>
          </a:p>
        </p:txBody>
      </p:sp>
      <p:pic>
        <p:nvPicPr>
          <p:cNvPr id="12" name="Imagem 11">
            <a:extLst>
              <a:ext uri="{FF2B5EF4-FFF2-40B4-BE49-F238E27FC236}">
                <a16:creationId xmlns:a16="http://schemas.microsoft.com/office/drawing/2014/main" id="{6093610F-9D5D-1A64-FF13-9F925BAB9251}"/>
              </a:ext>
            </a:extLst>
          </p:cNvPr>
          <p:cNvPicPr>
            <a:picLocks noChangeAspect="1"/>
          </p:cNvPicPr>
          <p:nvPr/>
        </p:nvPicPr>
        <p:blipFill>
          <a:blip r:embed="rId5"/>
          <a:stretch>
            <a:fillRect/>
          </a:stretch>
        </p:blipFill>
        <p:spPr>
          <a:xfrm>
            <a:off x="288758" y="2772070"/>
            <a:ext cx="3328737" cy="525843"/>
          </a:xfrm>
          <a:prstGeom prst="rect">
            <a:avLst/>
          </a:prstGeom>
        </p:spPr>
      </p:pic>
      <p:pic>
        <p:nvPicPr>
          <p:cNvPr id="14" name="Imagem 13">
            <a:extLst>
              <a:ext uri="{FF2B5EF4-FFF2-40B4-BE49-F238E27FC236}">
                <a16:creationId xmlns:a16="http://schemas.microsoft.com/office/drawing/2014/main" id="{4A01463D-7113-CF6D-6F2A-7923E71FA4CA}"/>
              </a:ext>
            </a:extLst>
          </p:cNvPr>
          <p:cNvPicPr>
            <a:picLocks noChangeAspect="1"/>
          </p:cNvPicPr>
          <p:nvPr/>
        </p:nvPicPr>
        <p:blipFill rotWithShape="1">
          <a:blip r:embed="rId6"/>
          <a:srcRect b="30473"/>
          <a:stretch/>
        </p:blipFill>
        <p:spPr>
          <a:xfrm>
            <a:off x="255575" y="3249787"/>
            <a:ext cx="3758158" cy="2132340"/>
          </a:xfrm>
          <a:prstGeom prst="rect">
            <a:avLst/>
          </a:prstGeom>
        </p:spPr>
      </p:pic>
      <p:pic>
        <p:nvPicPr>
          <p:cNvPr id="16" name="Imagem 15">
            <a:extLst>
              <a:ext uri="{FF2B5EF4-FFF2-40B4-BE49-F238E27FC236}">
                <a16:creationId xmlns:a16="http://schemas.microsoft.com/office/drawing/2014/main" id="{CA7CDC91-363C-2101-1911-633DA86C27AD}"/>
              </a:ext>
            </a:extLst>
          </p:cNvPr>
          <p:cNvPicPr>
            <a:picLocks noChangeAspect="1"/>
          </p:cNvPicPr>
          <p:nvPr/>
        </p:nvPicPr>
        <p:blipFill>
          <a:blip r:embed="rId7"/>
          <a:stretch>
            <a:fillRect/>
          </a:stretch>
        </p:blipFill>
        <p:spPr>
          <a:xfrm>
            <a:off x="3914271" y="1475873"/>
            <a:ext cx="4692317" cy="809654"/>
          </a:xfrm>
          <a:prstGeom prst="rect">
            <a:avLst/>
          </a:prstGeom>
        </p:spPr>
      </p:pic>
      <p:sp>
        <p:nvSpPr>
          <p:cNvPr id="18" name="CaixaDeTexto 17">
            <a:extLst>
              <a:ext uri="{FF2B5EF4-FFF2-40B4-BE49-F238E27FC236}">
                <a16:creationId xmlns:a16="http://schemas.microsoft.com/office/drawing/2014/main" id="{670ED671-517F-1F87-553C-9C3BF4B379D5}"/>
              </a:ext>
            </a:extLst>
          </p:cNvPr>
          <p:cNvSpPr txBox="1"/>
          <p:nvPr/>
        </p:nvSpPr>
        <p:spPr>
          <a:xfrm>
            <a:off x="4211052" y="2274408"/>
            <a:ext cx="4572000" cy="400110"/>
          </a:xfrm>
          <a:prstGeom prst="rect">
            <a:avLst/>
          </a:prstGeom>
          <a:noFill/>
        </p:spPr>
        <p:txBody>
          <a:bodyPr wrap="square">
            <a:spAutoFit/>
          </a:bodyPr>
          <a:lstStyle/>
          <a:p>
            <a:r>
              <a:rPr lang="pt-PT" sz="1000" dirty="0">
                <a:hlinkClick r:id="rId8"/>
              </a:rPr>
              <a:t>https://www.jornaldenegocios.pt/empresas/comercio/detalhe/cinco-meses-depois-auchan-notifica-concorrencia-da-compra-do-minipreco#loadComments</a:t>
            </a:r>
            <a:r>
              <a:rPr lang="pt-PT" sz="1000" dirty="0"/>
              <a:t> </a:t>
            </a:r>
          </a:p>
        </p:txBody>
      </p:sp>
      <p:pic>
        <p:nvPicPr>
          <p:cNvPr id="20" name="Imagem 19">
            <a:extLst>
              <a:ext uri="{FF2B5EF4-FFF2-40B4-BE49-F238E27FC236}">
                <a16:creationId xmlns:a16="http://schemas.microsoft.com/office/drawing/2014/main" id="{9B2B3591-35EC-0CCC-4A39-5DA3A2E5C30B}"/>
              </a:ext>
            </a:extLst>
          </p:cNvPr>
          <p:cNvPicPr>
            <a:picLocks noChangeAspect="1"/>
          </p:cNvPicPr>
          <p:nvPr/>
        </p:nvPicPr>
        <p:blipFill>
          <a:blip r:embed="rId9"/>
          <a:stretch>
            <a:fillRect/>
          </a:stretch>
        </p:blipFill>
        <p:spPr>
          <a:xfrm>
            <a:off x="4016246" y="3093689"/>
            <a:ext cx="4488366" cy="2364179"/>
          </a:xfrm>
          <a:prstGeom prst="rect">
            <a:avLst/>
          </a:prstGeom>
        </p:spPr>
      </p:pic>
      <p:sp>
        <p:nvSpPr>
          <p:cNvPr id="22" name="CaixaDeTexto 21">
            <a:extLst>
              <a:ext uri="{FF2B5EF4-FFF2-40B4-BE49-F238E27FC236}">
                <a16:creationId xmlns:a16="http://schemas.microsoft.com/office/drawing/2014/main" id="{DAC3E5F6-1B72-178A-B364-18C098886158}"/>
              </a:ext>
            </a:extLst>
          </p:cNvPr>
          <p:cNvSpPr txBox="1"/>
          <p:nvPr/>
        </p:nvSpPr>
        <p:spPr>
          <a:xfrm>
            <a:off x="4415039" y="5641231"/>
            <a:ext cx="4572000" cy="215444"/>
          </a:xfrm>
          <a:prstGeom prst="rect">
            <a:avLst/>
          </a:prstGeom>
          <a:noFill/>
        </p:spPr>
        <p:txBody>
          <a:bodyPr wrap="square">
            <a:spAutoFit/>
          </a:bodyPr>
          <a:lstStyle/>
          <a:p>
            <a:r>
              <a:rPr lang="pt-PT" sz="800" dirty="0">
                <a:hlinkClick r:id="rId10"/>
              </a:rPr>
              <a:t>https://extranet.concorrencia.pt/PesquisAdC/Page.aspx?Ref=Ccent_2024_3&amp;isEnglish=False</a:t>
            </a:r>
            <a:r>
              <a:rPr lang="pt-PT" sz="800" dirty="0"/>
              <a:t> </a:t>
            </a:r>
          </a:p>
        </p:txBody>
      </p:sp>
      <p:sp>
        <p:nvSpPr>
          <p:cNvPr id="24" name="CaixaDeTexto 23">
            <a:extLst>
              <a:ext uri="{FF2B5EF4-FFF2-40B4-BE49-F238E27FC236}">
                <a16:creationId xmlns:a16="http://schemas.microsoft.com/office/drawing/2014/main" id="{2289256F-0BF1-E822-1519-5A03D16F5215}"/>
              </a:ext>
            </a:extLst>
          </p:cNvPr>
          <p:cNvSpPr txBox="1"/>
          <p:nvPr/>
        </p:nvSpPr>
        <p:spPr>
          <a:xfrm>
            <a:off x="4415039" y="5877039"/>
            <a:ext cx="4572000" cy="338554"/>
          </a:xfrm>
          <a:prstGeom prst="rect">
            <a:avLst/>
          </a:prstGeom>
          <a:noFill/>
        </p:spPr>
        <p:txBody>
          <a:bodyPr wrap="square">
            <a:spAutoFit/>
          </a:bodyPr>
          <a:lstStyle/>
          <a:p>
            <a:r>
              <a:rPr lang="pt-PT" sz="800" dirty="0">
                <a:hlinkClick r:id="rId11"/>
              </a:rPr>
              <a:t>https://www.concorrencia.pt/pt/artigos/adc-adotou-uma-decisao-de-nao-oposicao-com-condicoes-e-obrigacoes-na-operacao-de-0</a:t>
            </a:r>
            <a:r>
              <a:rPr lang="pt-PT" sz="800" dirty="0"/>
              <a:t> </a:t>
            </a:r>
          </a:p>
        </p:txBody>
      </p:sp>
    </p:spTree>
    <p:extLst>
      <p:ext uri="{BB962C8B-B14F-4D97-AF65-F5344CB8AC3E}">
        <p14:creationId xmlns:p14="http://schemas.microsoft.com/office/powerpoint/2010/main" val="674964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FDC1275-3042-C621-CDF6-C8693191C57B}"/>
              </a:ext>
            </a:extLst>
          </p:cNvPr>
          <p:cNvSpPr txBox="1"/>
          <p:nvPr/>
        </p:nvSpPr>
        <p:spPr>
          <a:xfrm>
            <a:off x="456284" y="796081"/>
            <a:ext cx="7632848" cy="310854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sng" strike="noStrike" kern="0" cap="none" spc="0" normalizeH="0" baseline="0" noProof="0" dirty="0">
                <a:ln>
                  <a:noFill/>
                </a:ln>
                <a:solidFill>
                  <a:prstClr val="black"/>
                </a:solidFill>
                <a:effectLst/>
                <a:uLnTx/>
                <a:uFillTx/>
              </a:rPr>
              <a:t>Não oposição </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4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Número do processo: 23</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Nome do processo: Abanca / Atividade de "Clientes Particulares e Comerciais" da Sucursal Portuguesa do </a:t>
            </a:r>
            <a:r>
              <a:rPr kumimoji="0" lang="pt-PT" sz="1400" b="0" i="0" u="none" strike="noStrike" kern="0" cap="none" spc="0" normalizeH="0" baseline="0" noProof="0" dirty="0" err="1">
                <a:ln>
                  <a:noFill/>
                </a:ln>
                <a:solidFill>
                  <a:prstClr val="black"/>
                </a:solidFill>
                <a:effectLst/>
                <a:uLnTx/>
                <a:uFillTx/>
              </a:rPr>
              <a:t>Deutsche</a:t>
            </a:r>
            <a:r>
              <a:rPr kumimoji="0" lang="pt-PT" sz="1400" b="0" i="0" u="none" strike="noStrike" kern="0" cap="none" spc="0" normalizeH="0" baseline="0" noProof="0" dirty="0">
                <a:ln>
                  <a:noFill/>
                </a:ln>
                <a:solidFill>
                  <a:prstClr val="black"/>
                </a:solidFill>
                <a:effectLst/>
                <a:uLnTx/>
                <a:uFillTx/>
              </a:rPr>
              <a:t> </a:t>
            </a:r>
            <a:r>
              <a:rPr kumimoji="0" lang="pt-PT" sz="1400" b="0" i="0" u="none" strike="noStrike" kern="0" cap="none" spc="0" normalizeH="0" baseline="0" noProof="0" dirty="0" err="1">
                <a:ln>
                  <a:noFill/>
                </a:ln>
                <a:solidFill>
                  <a:prstClr val="black"/>
                </a:solidFill>
                <a:effectLst/>
                <a:uLnTx/>
                <a:uFillTx/>
              </a:rPr>
              <a:t>Bank</a:t>
            </a:r>
            <a:r>
              <a:rPr kumimoji="0" lang="pt-PT" sz="1400" b="0" i="0" u="none" strike="noStrike" kern="0" cap="none" spc="0" normalizeH="0" baseline="0" noProof="0" dirty="0">
                <a:ln>
                  <a:noFill/>
                </a:ln>
                <a:solidFill>
                  <a:prstClr val="black"/>
                </a:solidFill>
                <a:effectLst/>
                <a:uLnTx/>
                <a:uFillTx/>
              </a:rPr>
              <a:t> AG</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Data de notificação: 2018-05-16</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Data de produção de efeitos: 2018-05-16Data de decisão: 2018-06-21</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Descrição do processo: A operação de concentração em causa consiste na aquisição, pelo Abanca </a:t>
            </a:r>
            <a:r>
              <a:rPr kumimoji="0" lang="pt-PT" sz="1400" b="0" i="0" u="none" strike="noStrike" kern="0" cap="none" spc="0" normalizeH="0" baseline="0" noProof="0" dirty="0" err="1">
                <a:ln>
                  <a:noFill/>
                </a:ln>
                <a:solidFill>
                  <a:prstClr val="black"/>
                </a:solidFill>
                <a:effectLst/>
                <a:uLnTx/>
                <a:uFillTx/>
              </a:rPr>
              <a:t>Corporación</a:t>
            </a:r>
            <a:r>
              <a:rPr kumimoji="0" lang="pt-PT" sz="1400" b="0" i="0" u="none" strike="noStrike" kern="0" cap="none" spc="0" normalizeH="0" baseline="0" noProof="0" dirty="0">
                <a:ln>
                  <a:noFill/>
                </a:ln>
                <a:solidFill>
                  <a:prstClr val="black"/>
                </a:solidFill>
                <a:effectLst/>
                <a:uLnTx/>
                <a:uFillTx/>
              </a:rPr>
              <a:t> Bancaria, S.A. ("Abanca"), do controlo exclusivo sobre os </a:t>
            </a:r>
            <a:r>
              <a:rPr kumimoji="0" lang="pt-PT" sz="1400" b="0" i="0" u="none" strike="noStrike" kern="0" cap="none" spc="0" normalizeH="0" baseline="0" noProof="0" dirty="0" err="1">
                <a:ln>
                  <a:noFill/>
                </a:ln>
                <a:solidFill>
                  <a:prstClr val="black"/>
                </a:solidFill>
                <a:effectLst/>
                <a:uLnTx/>
                <a:uFillTx/>
              </a:rPr>
              <a:t>ativos</a:t>
            </a:r>
            <a:r>
              <a:rPr kumimoji="0" lang="pt-PT" sz="1400" b="0" i="0" u="none" strike="noStrike" kern="0" cap="none" spc="0" normalizeH="0" baseline="0" noProof="0" dirty="0">
                <a:ln>
                  <a:noFill/>
                </a:ln>
                <a:solidFill>
                  <a:prstClr val="black"/>
                </a:solidFill>
                <a:effectLst/>
                <a:uLnTx/>
                <a:uFillTx/>
              </a:rPr>
              <a:t> que compreendem a </a:t>
            </a:r>
            <a:r>
              <a:rPr kumimoji="0" lang="pt-PT" sz="1400" b="0" i="0" u="none" strike="noStrike" kern="0" cap="none" spc="0" normalizeH="0" baseline="0" noProof="0" dirty="0" err="1">
                <a:ln>
                  <a:noFill/>
                </a:ln>
                <a:solidFill>
                  <a:prstClr val="black"/>
                </a:solidFill>
                <a:effectLst/>
                <a:uLnTx/>
                <a:uFillTx/>
              </a:rPr>
              <a:t>Atividade</a:t>
            </a:r>
            <a:r>
              <a:rPr kumimoji="0" lang="pt-PT" sz="1400" b="0" i="0" u="none" strike="noStrike" kern="0" cap="none" spc="0" normalizeH="0" baseline="0" noProof="0" dirty="0">
                <a:ln>
                  <a:noFill/>
                </a:ln>
                <a:solidFill>
                  <a:prstClr val="black"/>
                </a:solidFill>
                <a:effectLst/>
                <a:uLnTx/>
                <a:uFillTx/>
              </a:rPr>
              <a:t> de "Clientes Particulares e Comerciais" da Sucursal Portuguesa do </a:t>
            </a:r>
            <a:r>
              <a:rPr kumimoji="0" lang="pt-PT" sz="1400" b="0" i="0" u="none" strike="noStrike" kern="0" cap="none" spc="0" normalizeH="0" baseline="0" noProof="0" dirty="0" err="1">
                <a:ln>
                  <a:noFill/>
                </a:ln>
                <a:solidFill>
                  <a:prstClr val="black"/>
                </a:solidFill>
                <a:effectLst/>
                <a:uLnTx/>
                <a:uFillTx/>
              </a:rPr>
              <a:t>Deutsche</a:t>
            </a:r>
            <a:r>
              <a:rPr kumimoji="0" lang="pt-PT" sz="1400" b="0" i="0" u="none" strike="noStrike" kern="0" cap="none" spc="0" normalizeH="0" baseline="0" noProof="0" dirty="0">
                <a:ln>
                  <a:noFill/>
                </a:ln>
                <a:solidFill>
                  <a:prstClr val="black"/>
                </a:solidFill>
                <a:effectLst/>
                <a:uLnTx/>
                <a:uFillTx/>
              </a:rPr>
              <a:t> </a:t>
            </a:r>
            <a:r>
              <a:rPr kumimoji="0" lang="pt-PT" sz="1400" b="0" i="0" u="none" strike="noStrike" kern="0" cap="none" spc="0" normalizeH="0" baseline="0" noProof="0" dirty="0" err="1">
                <a:ln>
                  <a:noFill/>
                </a:ln>
                <a:solidFill>
                  <a:prstClr val="black"/>
                </a:solidFill>
                <a:effectLst/>
                <a:uLnTx/>
                <a:uFillTx/>
              </a:rPr>
              <a:t>Bank</a:t>
            </a:r>
            <a:r>
              <a:rPr kumimoji="0" lang="pt-PT" sz="1400" b="0" i="0" u="none" strike="noStrike" kern="0" cap="none" spc="0" normalizeH="0" baseline="0" noProof="0" dirty="0">
                <a:ln>
                  <a:noFill/>
                </a:ln>
                <a:solidFill>
                  <a:prstClr val="black"/>
                </a:solidFill>
                <a:effectLst/>
                <a:uLnTx/>
                <a:uFillTx/>
              </a:rPr>
              <a:t> AG ("</a:t>
            </a:r>
            <a:r>
              <a:rPr kumimoji="0" lang="pt-PT" sz="1400" b="0" i="0" u="none" strike="noStrike" kern="0" cap="none" spc="0" normalizeH="0" baseline="0" noProof="0" dirty="0" err="1">
                <a:ln>
                  <a:noFill/>
                </a:ln>
                <a:solidFill>
                  <a:prstClr val="black"/>
                </a:solidFill>
                <a:effectLst/>
                <a:uLnTx/>
                <a:uFillTx/>
              </a:rPr>
              <a:t>Ativos</a:t>
            </a:r>
            <a:r>
              <a:rPr kumimoji="0" lang="pt-PT" sz="1400" b="0" i="0" u="none" strike="noStrike" kern="0" cap="none" spc="0" normalizeH="0" baseline="0" noProof="0" dirty="0">
                <a:ln>
                  <a:noFill/>
                </a:ln>
                <a:solidFill>
                  <a:prstClr val="black"/>
                </a:solidFill>
                <a:effectLst/>
                <a:uLnTx/>
                <a:uFillTx/>
              </a:rPr>
              <a:t> Adquiridos").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sng" strike="noStrike" kern="0" cap="none" spc="0" normalizeH="0" baseline="0" noProof="0" dirty="0">
                <a:ln>
                  <a:noFill/>
                </a:ln>
                <a:solidFill>
                  <a:prstClr val="black"/>
                </a:solidFill>
                <a:effectLst/>
                <a:uLnTx/>
                <a:uFillTx/>
                <a:hlinkClick r:id="rId3"/>
              </a:rPr>
              <a:t>http://www.concorrencia.pt/vPT/Controlo_de_concentracoes/Decisoes/Paginas/pesquisa.aspx?pNumb=23&amp;yearNot=2018&amp;pag=3&amp;doc=True&amp;est=2</a:t>
            </a:r>
            <a:endParaRPr kumimoji="0" lang="pt-PT" sz="1400" b="0" i="1" u="sng"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400" b="0" i="0" u="sng" strike="noStrike" kern="0" cap="none" spc="0" normalizeH="0" baseline="0" noProof="0" dirty="0">
              <a:ln>
                <a:noFill/>
              </a:ln>
              <a:solidFill>
                <a:prstClr val="black"/>
              </a:solidFill>
              <a:effectLst/>
              <a:uLnTx/>
              <a:uFillTx/>
            </a:endParaRPr>
          </a:p>
        </p:txBody>
      </p:sp>
      <p:sp>
        <p:nvSpPr>
          <p:cNvPr id="3" name="Rectângulo 4">
            <a:extLst>
              <a:ext uri="{FF2B5EF4-FFF2-40B4-BE49-F238E27FC236}">
                <a16:creationId xmlns:a16="http://schemas.microsoft.com/office/drawing/2014/main" id="{3B66AD5F-55CD-ECC6-7DFF-40537BD41C8F}"/>
              </a:ext>
            </a:extLst>
          </p:cNvPr>
          <p:cNvSpPr/>
          <p:nvPr/>
        </p:nvSpPr>
        <p:spPr>
          <a:xfrm>
            <a:off x="528292" y="390772"/>
            <a:ext cx="3304366"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Exemplos de decisões da </a:t>
            </a:r>
            <a:r>
              <a:rPr kumimoji="0" lang="pt-PT" sz="2000" b="1" i="0" u="none" strike="noStrike" kern="0" cap="none" spc="0" normalizeH="0" baseline="0" noProof="0" dirty="0" err="1">
                <a:ln>
                  <a:noFill/>
                </a:ln>
                <a:solidFill>
                  <a:srgbClr val="1F497D"/>
                </a:solidFill>
                <a:effectLst/>
                <a:uLnTx/>
                <a:uFillTx/>
              </a:rPr>
              <a:t>AdC</a:t>
            </a:r>
            <a:endParaRPr kumimoji="0" lang="pt-PT" sz="2000" b="1" i="0" u="none" strike="noStrike" kern="0" cap="none" spc="0" normalizeH="0" baseline="0" noProof="0" dirty="0">
              <a:ln>
                <a:noFill/>
              </a:ln>
              <a:solidFill>
                <a:srgbClr val="1F497D"/>
              </a:solidFill>
              <a:effectLst/>
              <a:uLnTx/>
              <a:uFillTx/>
            </a:endParaRPr>
          </a:p>
        </p:txBody>
      </p:sp>
      <p:sp>
        <p:nvSpPr>
          <p:cNvPr id="4" name="Rectângulo 7">
            <a:extLst>
              <a:ext uri="{FF2B5EF4-FFF2-40B4-BE49-F238E27FC236}">
                <a16:creationId xmlns:a16="http://schemas.microsoft.com/office/drawing/2014/main" id="{B69EC610-F0FE-6E6A-F7E3-C00BC9029ECE}"/>
              </a:ext>
            </a:extLst>
          </p:cNvPr>
          <p:cNvSpPr/>
          <p:nvPr/>
        </p:nvSpPr>
        <p:spPr>
          <a:xfrm>
            <a:off x="450450" y="3847156"/>
            <a:ext cx="7704856" cy="224676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Número do processo: 50</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Nome do processo: CDC / La Poste</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Data de notificação: 2019-10-14</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Data de produção de efeitos: 2019-10-14</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Data de decisão: 2019-11-12</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Descrição do processo: A operação de concentração em causa consiste na aquisição pela </a:t>
            </a:r>
            <a:r>
              <a:rPr kumimoji="0" lang="pt-PT" sz="1400" b="0" i="0" u="none" strike="noStrike" kern="0" cap="none" spc="0" normalizeH="0" baseline="0" noProof="0" dirty="0" err="1">
                <a:ln>
                  <a:noFill/>
                </a:ln>
                <a:solidFill>
                  <a:prstClr val="black"/>
                </a:solidFill>
                <a:effectLst/>
                <a:uLnTx/>
                <a:uFillTx/>
              </a:rPr>
              <a:t>Caisse</a:t>
            </a:r>
            <a:r>
              <a:rPr kumimoji="0" lang="pt-PT" sz="1400" b="0" i="0" u="none" strike="noStrike" kern="0" cap="none" spc="0" normalizeH="0" baseline="0" noProof="0" dirty="0">
                <a:ln>
                  <a:noFill/>
                </a:ln>
                <a:solidFill>
                  <a:prstClr val="black"/>
                </a:solidFill>
                <a:effectLst/>
                <a:uLnTx/>
                <a:uFillTx/>
              </a:rPr>
              <a:t> </a:t>
            </a:r>
            <a:r>
              <a:rPr kumimoji="0" lang="pt-PT" sz="1400" b="0" i="0" u="none" strike="noStrike" kern="0" cap="none" spc="0" normalizeH="0" baseline="0" noProof="0" dirty="0" err="1">
                <a:ln>
                  <a:noFill/>
                </a:ln>
                <a:solidFill>
                  <a:prstClr val="black"/>
                </a:solidFill>
                <a:effectLst/>
                <a:uLnTx/>
                <a:uFillTx/>
              </a:rPr>
              <a:t>des</a:t>
            </a:r>
            <a:r>
              <a:rPr kumimoji="0" lang="pt-PT" sz="1400" b="0" i="0" u="none" strike="noStrike" kern="0" cap="none" spc="0" normalizeH="0" baseline="0" noProof="0" dirty="0">
                <a:ln>
                  <a:noFill/>
                </a:ln>
                <a:solidFill>
                  <a:prstClr val="black"/>
                </a:solidFill>
                <a:effectLst/>
                <a:uLnTx/>
                <a:uFillTx/>
              </a:rPr>
              <a:t> </a:t>
            </a:r>
            <a:r>
              <a:rPr kumimoji="0" lang="pt-PT" sz="1400" b="0" i="0" u="none" strike="noStrike" kern="0" cap="none" spc="0" normalizeH="0" baseline="0" noProof="0" dirty="0" err="1">
                <a:ln>
                  <a:noFill/>
                </a:ln>
                <a:solidFill>
                  <a:prstClr val="black"/>
                </a:solidFill>
                <a:effectLst/>
                <a:uLnTx/>
                <a:uFillTx/>
              </a:rPr>
              <a:t>Dépôts</a:t>
            </a:r>
            <a:r>
              <a:rPr kumimoji="0" lang="pt-PT" sz="1400" b="0" i="0" u="none" strike="noStrike" kern="0" cap="none" spc="0" normalizeH="0" baseline="0" noProof="0" dirty="0">
                <a:ln>
                  <a:noFill/>
                </a:ln>
                <a:solidFill>
                  <a:prstClr val="black"/>
                </a:solidFill>
                <a:effectLst/>
                <a:uLnTx/>
                <a:uFillTx/>
              </a:rPr>
              <a:t> </a:t>
            </a:r>
            <a:r>
              <a:rPr kumimoji="0" lang="pt-PT" sz="1400" b="0" i="0" u="none" strike="noStrike" kern="0" cap="none" spc="0" normalizeH="0" baseline="0" noProof="0" dirty="0" err="1">
                <a:ln>
                  <a:noFill/>
                </a:ln>
                <a:solidFill>
                  <a:prstClr val="black"/>
                </a:solidFill>
                <a:effectLst/>
                <a:uLnTx/>
                <a:uFillTx/>
              </a:rPr>
              <a:t>et</a:t>
            </a:r>
            <a:r>
              <a:rPr kumimoji="0" lang="pt-PT" sz="1400" b="0" i="0" u="none" strike="noStrike" kern="0" cap="none" spc="0" normalizeH="0" baseline="0" noProof="0" dirty="0">
                <a:ln>
                  <a:noFill/>
                </a:ln>
                <a:solidFill>
                  <a:prstClr val="black"/>
                </a:solidFill>
                <a:effectLst/>
                <a:uLnTx/>
                <a:uFillTx/>
              </a:rPr>
              <a:t> </a:t>
            </a:r>
            <a:r>
              <a:rPr kumimoji="0" lang="pt-PT" sz="1400" b="0" i="0" u="none" strike="noStrike" kern="0" cap="none" spc="0" normalizeH="0" baseline="0" noProof="0" dirty="0" err="1">
                <a:ln>
                  <a:noFill/>
                </a:ln>
                <a:solidFill>
                  <a:prstClr val="black"/>
                </a:solidFill>
                <a:effectLst/>
                <a:uLnTx/>
                <a:uFillTx/>
              </a:rPr>
              <a:t>Consignations</a:t>
            </a:r>
            <a:r>
              <a:rPr kumimoji="0" lang="pt-PT" sz="1400" b="0" i="0" u="none" strike="noStrike" kern="0" cap="none" spc="0" normalizeH="0" baseline="0" noProof="0" dirty="0">
                <a:ln>
                  <a:noFill/>
                </a:ln>
                <a:solidFill>
                  <a:prstClr val="black"/>
                </a:solidFill>
                <a:effectLst/>
                <a:uLnTx/>
                <a:uFillTx/>
              </a:rPr>
              <a:t> ("CDC") do controlo exclusivo direto da La Poste, S.A. ("La Poste") e, posteriormente, do controlo exclusivo indireto da CNP </a:t>
            </a:r>
            <a:r>
              <a:rPr kumimoji="0" lang="pt-PT" sz="1400" b="0" i="0" u="none" strike="noStrike" kern="0" cap="none" spc="0" normalizeH="0" baseline="0" noProof="0" dirty="0" err="1">
                <a:ln>
                  <a:noFill/>
                </a:ln>
                <a:solidFill>
                  <a:prstClr val="black"/>
                </a:solidFill>
                <a:effectLst/>
                <a:uLnTx/>
                <a:uFillTx/>
              </a:rPr>
              <a:t>Assurances</a:t>
            </a:r>
            <a:r>
              <a:rPr kumimoji="0" lang="pt-PT" sz="1400" b="0" i="0" u="none" strike="noStrike" kern="0" cap="none" spc="0" normalizeH="0" baseline="0" noProof="0" dirty="0">
                <a:ln>
                  <a:noFill/>
                </a:ln>
                <a:solidFill>
                  <a:prstClr val="black"/>
                </a:solidFill>
                <a:effectLst/>
                <a:uLnTx/>
                <a:uFillTx/>
              </a:rPr>
              <a:t> ("CNP").</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1" u="none" strike="noStrike" kern="0" cap="none" spc="0" normalizeH="0" baseline="0" noProof="0" dirty="0">
                <a:ln>
                  <a:noFill/>
                </a:ln>
                <a:solidFill>
                  <a:prstClr val="black"/>
                </a:solidFill>
                <a:effectLst/>
                <a:uLnTx/>
                <a:uFillTx/>
                <a:hlinkClick r:id="rId4"/>
              </a:rPr>
              <a:t>http://www.concorrencia.pt/vPT/Controlo_de_concentracoes/Decisoes/Paginas/pesquisa.aspx?pNumb=50&amp;yearNot=2019&amp;pag=1&amp;doc=True&amp;est=2</a:t>
            </a:r>
            <a:endParaRPr kumimoji="0" lang="en-GB" sz="1400" b="0" i="1"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447112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4">
            <a:extLst>
              <a:ext uri="{FF2B5EF4-FFF2-40B4-BE49-F238E27FC236}">
                <a16:creationId xmlns:a16="http://schemas.microsoft.com/office/drawing/2014/main" id="{6587E568-23FF-F4D6-C1B8-1D8629D265F7}"/>
              </a:ext>
            </a:extLst>
          </p:cNvPr>
          <p:cNvSpPr/>
          <p:nvPr/>
        </p:nvSpPr>
        <p:spPr>
          <a:xfrm>
            <a:off x="683568" y="692696"/>
            <a:ext cx="3304366"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Exemplos de decisões da </a:t>
            </a:r>
            <a:r>
              <a:rPr kumimoji="0" lang="pt-PT" sz="2000" b="1" i="0" u="none" strike="noStrike" kern="0" cap="none" spc="0" normalizeH="0" baseline="0" noProof="0" dirty="0" err="1">
                <a:ln>
                  <a:noFill/>
                </a:ln>
                <a:solidFill>
                  <a:srgbClr val="1F497D"/>
                </a:solidFill>
                <a:effectLst/>
                <a:uLnTx/>
                <a:uFillTx/>
              </a:rPr>
              <a:t>AdC</a:t>
            </a:r>
            <a:endParaRPr kumimoji="0" lang="pt-PT" sz="2000" b="1" i="0" u="none" strike="noStrike" kern="0" cap="none" spc="0" normalizeH="0" baseline="0" noProof="0" dirty="0">
              <a:ln>
                <a:noFill/>
              </a:ln>
              <a:solidFill>
                <a:srgbClr val="1F497D"/>
              </a:solidFill>
              <a:effectLst/>
              <a:uLnTx/>
              <a:uFillTx/>
            </a:endParaRPr>
          </a:p>
        </p:txBody>
      </p:sp>
      <p:sp>
        <p:nvSpPr>
          <p:cNvPr id="3" name="Rectângulo 3">
            <a:extLst>
              <a:ext uri="{FF2B5EF4-FFF2-40B4-BE49-F238E27FC236}">
                <a16:creationId xmlns:a16="http://schemas.microsoft.com/office/drawing/2014/main" id="{A4D07D34-371E-8F7C-EFD3-763CA1D0BF3A}"/>
              </a:ext>
            </a:extLst>
          </p:cNvPr>
          <p:cNvSpPr/>
          <p:nvPr/>
        </p:nvSpPr>
        <p:spPr>
          <a:xfrm>
            <a:off x="395536" y="1082294"/>
            <a:ext cx="8424936" cy="289310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EXTINÇÃO DO PROCEDIMENTO DA AUTORIDADE DA CONCORRÊNCIA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Número do processo: 35</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Nome do processo: </a:t>
            </a:r>
            <a:r>
              <a:rPr kumimoji="0" lang="pt-PT" sz="1400" b="0" i="0" u="none" strike="noStrike" kern="0" cap="none" spc="0" normalizeH="0" baseline="0" noProof="0" dirty="0" err="1">
                <a:ln>
                  <a:noFill/>
                </a:ln>
                <a:solidFill>
                  <a:prstClr val="black"/>
                </a:solidFill>
                <a:effectLst/>
                <a:uLnTx/>
                <a:uFillTx/>
              </a:rPr>
              <a:t>Altice</a:t>
            </a:r>
            <a:r>
              <a:rPr kumimoji="0" lang="pt-PT" sz="1400" b="0" i="0" u="none" strike="noStrike" kern="0" cap="none" spc="0" normalizeH="0" baseline="0" noProof="0" dirty="0">
                <a:ln>
                  <a:noFill/>
                </a:ln>
                <a:solidFill>
                  <a:prstClr val="black"/>
                </a:solidFill>
                <a:effectLst/>
                <a:uLnTx/>
                <a:uFillTx/>
              </a:rPr>
              <a:t> / Media Capital</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Data de notificação: 2017-08-11</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Data de produção de efeitos: 2017-08-11</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Data de decisão: 2018-06-19</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Descrição do processo: A operação de concentração em causa consiste na aquisição, pela MEO - Serviços de Telecomunicações e Multimédia, S.A. ("</a:t>
            </a:r>
            <a:r>
              <a:rPr kumimoji="0" lang="pt-PT" sz="1400" b="0" i="0" u="none" strike="noStrike" kern="0" cap="none" spc="0" normalizeH="0" baseline="0" noProof="0" dirty="0" err="1">
                <a:ln>
                  <a:noFill/>
                </a:ln>
                <a:solidFill>
                  <a:prstClr val="black"/>
                </a:solidFill>
                <a:effectLst/>
                <a:uLnTx/>
                <a:uFillTx/>
              </a:rPr>
              <a:t>Meo</a:t>
            </a:r>
            <a:r>
              <a:rPr kumimoji="0" lang="pt-PT" sz="1400" b="0" i="0" u="none" strike="noStrike" kern="0" cap="none" spc="0" normalizeH="0" baseline="0" noProof="0" dirty="0">
                <a:ln>
                  <a:noFill/>
                </a:ln>
                <a:solidFill>
                  <a:prstClr val="black"/>
                </a:solidFill>
                <a:effectLst/>
                <a:uLnTx/>
                <a:uFillTx/>
              </a:rPr>
              <a:t>") do controlo exclusivo do Grupo Media Capital, SGPS, S.A., ("GMC") mediante a aquisição da totalidade do capital social da </a:t>
            </a:r>
            <a:r>
              <a:rPr kumimoji="0" lang="pt-PT" sz="1400" b="0" i="0" u="none" strike="noStrike" kern="0" cap="none" spc="0" normalizeH="0" baseline="0" noProof="0" dirty="0" err="1">
                <a:ln>
                  <a:noFill/>
                </a:ln>
                <a:solidFill>
                  <a:prstClr val="black"/>
                </a:solidFill>
                <a:effectLst/>
                <a:uLnTx/>
                <a:uFillTx/>
              </a:rPr>
              <a:t>Vertix</a:t>
            </a:r>
            <a:r>
              <a:rPr kumimoji="0" lang="pt-PT" sz="1400" b="0" i="0" u="none" strike="noStrike" kern="0" cap="none" spc="0" normalizeH="0" baseline="0" noProof="0" dirty="0">
                <a:ln>
                  <a:noFill/>
                </a:ln>
                <a:solidFill>
                  <a:prstClr val="black"/>
                </a:solidFill>
                <a:effectLst/>
                <a:uLnTx/>
                <a:uFillTx/>
              </a:rPr>
              <a:t>, SGPS, S.A., sociedade que detém ações representativas de 94,69% do capital social do GMC, e do lançamento de uma Operação Pública de Aquisição abrangendo as ações representativas dos restantes 5,31% do capital social do GMC.</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1" u="none" strike="noStrike" kern="0" cap="none" spc="0" normalizeH="0" baseline="0" noProof="0" dirty="0">
                <a:ln>
                  <a:noFill/>
                </a:ln>
                <a:solidFill>
                  <a:prstClr val="black"/>
                </a:solidFill>
                <a:effectLst/>
                <a:uLnTx/>
                <a:uFillTx/>
                <a:hlinkClick r:id="rId3"/>
              </a:rPr>
              <a:t>http://www.concorrencia.pt/vPT/Controlo_de_concentracoes/Decisoes/Paginas/pesquisa.aspx?pNumb=35&amp;yearNot=2017&amp;pag=6&amp;doc=True&amp;est=2</a:t>
            </a:r>
            <a:endParaRPr kumimoji="0" lang="pt-PT" sz="1400" b="0" i="1" u="none" strike="noStrike" kern="0" cap="none" spc="0" normalizeH="0" baseline="0" noProof="0" dirty="0">
              <a:ln>
                <a:noFill/>
              </a:ln>
              <a:solidFill>
                <a:prstClr val="black"/>
              </a:solidFill>
              <a:effectLst/>
              <a:uLnTx/>
              <a:uFillTx/>
            </a:endParaRPr>
          </a:p>
        </p:txBody>
      </p:sp>
      <p:sp>
        <p:nvSpPr>
          <p:cNvPr id="4" name="Rectângulo 1">
            <a:extLst>
              <a:ext uri="{FF2B5EF4-FFF2-40B4-BE49-F238E27FC236}">
                <a16:creationId xmlns:a16="http://schemas.microsoft.com/office/drawing/2014/main" id="{26A6AA2E-B3C5-292B-62A4-757A4D300A18}"/>
              </a:ext>
            </a:extLst>
          </p:cNvPr>
          <p:cNvSpPr/>
          <p:nvPr/>
        </p:nvSpPr>
        <p:spPr>
          <a:xfrm>
            <a:off x="395536" y="3861048"/>
            <a:ext cx="8254776" cy="246221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Número do processo: 36</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Nome do processo: I-JET </a:t>
            </a:r>
            <a:r>
              <a:rPr kumimoji="0" lang="pt-PT" sz="1400" b="0" i="0" u="none" strike="noStrike" kern="0" cap="none" spc="0" normalizeH="0" baseline="0" noProof="0" dirty="0" err="1">
                <a:ln>
                  <a:noFill/>
                </a:ln>
                <a:solidFill>
                  <a:prstClr val="black"/>
                </a:solidFill>
                <a:effectLst/>
                <a:uLnTx/>
                <a:uFillTx/>
              </a:rPr>
              <a:t>Aviation</a:t>
            </a:r>
            <a:r>
              <a:rPr kumimoji="0" lang="pt-PT" sz="1400" b="0" i="0" u="none" strike="noStrike" kern="0" cap="none" spc="0" normalizeH="0" baseline="0" noProof="0" dirty="0">
                <a:ln>
                  <a:noFill/>
                </a:ln>
                <a:solidFill>
                  <a:prstClr val="black"/>
                </a:solidFill>
                <a:effectLst/>
                <a:uLnTx/>
                <a:uFillTx/>
              </a:rPr>
              <a:t> / </a:t>
            </a:r>
            <a:r>
              <a:rPr kumimoji="0" lang="pt-PT" sz="1400" b="0" i="0" u="none" strike="noStrike" kern="0" cap="none" spc="0" normalizeH="0" baseline="0" noProof="0" dirty="0" err="1">
                <a:ln>
                  <a:noFill/>
                </a:ln>
                <a:solidFill>
                  <a:prstClr val="black"/>
                </a:solidFill>
                <a:effectLst/>
                <a:uLnTx/>
                <a:uFillTx/>
              </a:rPr>
              <a:t>Euroatlantic</a:t>
            </a:r>
            <a:r>
              <a:rPr kumimoji="0" lang="pt-PT" sz="1400" b="0" i="0" u="none" strike="noStrike" kern="0" cap="none" spc="0" normalizeH="0" baseline="0" noProof="0" dirty="0">
                <a:ln>
                  <a:noFill/>
                </a:ln>
                <a:solidFill>
                  <a:prstClr val="black"/>
                </a:solidFill>
                <a:effectLst/>
                <a:uLnTx/>
                <a:uFillTx/>
              </a:rPr>
              <a:t> </a:t>
            </a:r>
            <a:r>
              <a:rPr kumimoji="0" lang="pt-PT" sz="1400" b="0" i="0" u="none" strike="noStrike" kern="0" cap="none" spc="0" normalizeH="0" baseline="0" noProof="0" dirty="0" err="1">
                <a:ln>
                  <a:noFill/>
                </a:ln>
                <a:solidFill>
                  <a:prstClr val="black"/>
                </a:solidFill>
                <a:effectLst/>
                <a:uLnTx/>
                <a:uFillTx/>
              </a:rPr>
              <a:t>Airways</a:t>
            </a:r>
            <a:endParaRPr kumimoji="0" lang="pt-PT" sz="14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Data de notificação: 2019-07-05</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Data de produção de efeitos: 2019-07-22</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Data de decisão: 2019-08-12</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Descrição do processo: A operação de concentração em causa consiste na aquisição do controlo exclusivo da EUROATLANTIC AIRWAYS - Transportes Aéreos S.A. ("</a:t>
            </a:r>
            <a:r>
              <a:rPr kumimoji="0" lang="pt-PT" sz="1400" b="0" i="0" u="none" strike="noStrike" kern="0" cap="none" spc="0" normalizeH="0" baseline="0" noProof="0" dirty="0" err="1">
                <a:ln>
                  <a:noFill/>
                </a:ln>
                <a:solidFill>
                  <a:prstClr val="black"/>
                </a:solidFill>
                <a:effectLst/>
                <a:uLnTx/>
                <a:uFillTx/>
              </a:rPr>
              <a:t>Euroatlantic</a:t>
            </a:r>
            <a:r>
              <a:rPr kumimoji="0" lang="pt-PT" sz="1400" b="0" i="0" u="none" strike="noStrike" kern="0" cap="none" spc="0" normalizeH="0" baseline="0" noProof="0" dirty="0">
                <a:ln>
                  <a:noFill/>
                </a:ln>
                <a:solidFill>
                  <a:prstClr val="black"/>
                </a:solidFill>
                <a:effectLst/>
                <a:uLnTx/>
                <a:uFillTx/>
              </a:rPr>
              <a:t> </a:t>
            </a:r>
            <a:r>
              <a:rPr kumimoji="0" lang="pt-PT" sz="1400" b="0" i="0" u="none" strike="noStrike" kern="0" cap="none" spc="0" normalizeH="0" baseline="0" noProof="0" dirty="0" err="1">
                <a:ln>
                  <a:noFill/>
                </a:ln>
                <a:solidFill>
                  <a:prstClr val="black"/>
                </a:solidFill>
                <a:effectLst/>
                <a:uLnTx/>
                <a:uFillTx/>
              </a:rPr>
              <a:t>Airways</a:t>
            </a:r>
            <a:r>
              <a:rPr kumimoji="0" lang="pt-PT" sz="1400" b="0" i="0" u="none" strike="noStrike" kern="0" cap="none" spc="0" normalizeH="0" baseline="0" noProof="0" dirty="0">
                <a:ln>
                  <a:noFill/>
                </a:ln>
                <a:solidFill>
                  <a:prstClr val="black"/>
                </a:solidFill>
                <a:effectLst/>
                <a:uLnTx/>
                <a:uFillTx/>
              </a:rPr>
              <a:t>") pela I-JET AVIATION PT, Sociedade Gestora de Participações Sociais, Unipessoal LDA. ("I-JET </a:t>
            </a:r>
            <a:r>
              <a:rPr kumimoji="0" lang="pt-PT" sz="1400" b="0" i="0" u="none" strike="noStrike" kern="0" cap="none" spc="0" normalizeH="0" baseline="0" noProof="0" dirty="0" err="1">
                <a:ln>
                  <a:noFill/>
                </a:ln>
                <a:solidFill>
                  <a:prstClr val="black"/>
                </a:solidFill>
                <a:effectLst/>
                <a:uLnTx/>
                <a:uFillTx/>
              </a:rPr>
              <a:t>Aviation</a:t>
            </a:r>
            <a:r>
              <a:rPr kumimoji="0" lang="pt-PT" sz="1400" b="0" i="0" u="none" strike="noStrike" kern="0" cap="none" spc="0" normalizeH="0" baseline="0" noProof="0" dirty="0">
                <a:ln>
                  <a:noFill/>
                </a:ln>
                <a:solidFill>
                  <a:prstClr val="black"/>
                </a:solidFill>
                <a:effectLst/>
                <a:uLnTx/>
                <a:uFillTx/>
              </a:rPr>
              <a:t>"), através da aquisição de ações representativas de 95% do capital social daquela primeira.</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1" u="none" strike="noStrike" kern="0" cap="none" spc="0" normalizeH="0" baseline="0" noProof="0" dirty="0">
                <a:ln>
                  <a:noFill/>
                </a:ln>
                <a:solidFill>
                  <a:prstClr val="black"/>
                </a:solidFill>
                <a:effectLst/>
                <a:uLnTx/>
                <a:uFillTx/>
                <a:hlinkClick r:id="rId4"/>
              </a:rPr>
              <a:t>http://www.concorrencia.pt/vPT/Controlo_de_concentracoes/Decisoes/Paginas/pesquisa.aspx?pNumb=36&amp;yearNot=2019&amp;pag=2&amp;doc=True&amp;est=2</a:t>
            </a:r>
            <a:endParaRPr kumimoji="0" lang="en-GB" sz="1400" b="0" i="1"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101391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ângulo 6"/>
          <p:cNvSpPr/>
          <p:nvPr/>
        </p:nvSpPr>
        <p:spPr>
          <a:xfrm>
            <a:off x="647464" y="1498794"/>
            <a:ext cx="7531240" cy="821828"/>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pt-PT" sz="2800" b="0" i="0" u="none" strike="noStrike" kern="1200" cap="none" spc="0" normalizeH="0" baseline="0" noProof="0" dirty="0">
                <a:ln>
                  <a:noFill/>
                </a:ln>
                <a:solidFill>
                  <a:srgbClr val="022344"/>
                </a:solidFill>
                <a:effectLst/>
                <a:uLnTx/>
                <a:uFillTx/>
                <a:latin typeface="Georgia" panose="02040502050405020303" pitchFamily="18" charset="0"/>
                <a:ea typeface="+mn-ea"/>
                <a:cs typeface="+mn-cs"/>
              </a:rPr>
              <a:t>A 6ª Geração da política de concorrência </a:t>
            </a:r>
          </a:p>
        </p:txBody>
      </p:sp>
    </p:spTree>
    <p:extLst>
      <p:ext uri="{BB962C8B-B14F-4D97-AF65-F5344CB8AC3E}">
        <p14:creationId xmlns:p14="http://schemas.microsoft.com/office/powerpoint/2010/main" val="1021176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991045DD-D44D-A8CB-0B73-F40763931696}"/>
              </a:ext>
            </a:extLst>
          </p:cNvPr>
          <p:cNvSpPr txBox="1"/>
          <p:nvPr/>
        </p:nvSpPr>
        <p:spPr>
          <a:xfrm>
            <a:off x="614295" y="834155"/>
            <a:ext cx="460851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latin typeface="Calibri" panose="020F0502020204030204"/>
                <a:ea typeface="+mn-ea"/>
                <a:cs typeface="+mn-cs"/>
              </a:rPr>
              <a:t>Política de Concorrência </a:t>
            </a:r>
          </a:p>
        </p:txBody>
      </p:sp>
      <p:sp>
        <p:nvSpPr>
          <p:cNvPr id="4" name="Retângulo 3">
            <a:extLst>
              <a:ext uri="{FF2B5EF4-FFF2-40B4-BE49-F238E27FC236}">
                <a16:creationId xmlns:a16="http://schemas.microsoft.com/office/drawing/2014/main" id="{F8A52165-33A6-55AE-83FE-16D3486746C4}"/>
              </a:ext>
            </a:extLst>
          </p:cNvPr>
          <p:cNvSpPr/>
          <p:nvPr/>
        </p:nvSpPr>
        <p:spPr>
          <a:xfrm>
            <a:off x="398271" y="1338211"/>
            <a:ext cx="8280920" cy="420435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Conceito que encerra duas dimensões:</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a) Sentido restrito - política que tem por bases jurídicas de natureza constitucional em</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Portugal, genericamente o Regime Jurídico da Concorrência, e, na União Europeia, os artigos 101.º a 109.º do TFUE. Engloba outros artigos do Tratado, que desde 1957, têm vindo a conferir mais coerência e mais eficácia à Política Comunitária de Concorrência.</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b) Sentido amplo - Políticas de Regulação setoriais quer em Portugal quer nos restantes Estados Membro da União que têm génese comunitária, assumindo-se o termo “Regulação” </a:t>
            </a:r>
            <a:r>
              <a:rPr kumimoji="0" lang="pt-PT" sz="1800" b="0" i="1" u="none" strike="noStrike" kern="0" cap="none" spc="0" normalizeH="0" baseline="0" noProof="0" dirty="0">
                <a:ln>
                  <a:noFill/>
                </a:ln>
                <a:solidFill>
                  <a:prstClr val="black"/>
                </a:solidFill>
                <a:effectLst/>
                <a:uLnTx/>
                <a:uFillTx/>
                <a:latin typeface="Calibri" panose="020F0502020204030204"/>
                <a:ea typeface="+mn-ea"/>
                <a:cs typeface="+mn-cs"/>
              </a:rPr>
              <a:t>se refere às gerações mais avançadas desta Política </a:t>
            </a: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[8</a:t>
            </a:r>
          </a:p>
        </p:txBody>
      </p:sp>
    </p:spTree>
    <p:extLst>
      <p:ext uri="{BB962C8B-B14F-4D97-AF65-F5344CB8AC3E}">
        <p14:creationId xmlns:p14="http://schemas.microsoft.com/office/powerpoint/2010/main" val="3507708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FCC3573-5F4B-1573-54B9-A4921BD523C4}"/>
              </a:ext>
            </a:extLst>
          </p:cNvPr>
          <p:cNvSpPr txBox="1"/>
          <p:nvPr/>
        </p:nvSpPr>
        <p:spPr>
          <a:xfrm>
            <a:off x="558877" y="418518"/>
            <a:ext cx="604867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latin typeface="Calibri" panose="020F0502020204030204"/>
                <a:ea typeface="+mn-ea"/>
                <a:cs typeface="+mn-cs"/>
              </a:rPr>
              <a:t>Política de Concorrência – linhas enformadoras  </a:t>
            </a:r>
          </a:p>
        </p:txBody>
      </p:sp>
      <p:sp>
        <p:nvSpPr>
          <p:cNvPr id="3" name="Retângulo 2">
            <a:extLst>
              <a:ext uri="{FF2B5EF4-FFF2-40B4-BE49-F238E27FC236}">
                <a16:creationId xmlns:a16="http://schemas.microsoft.com/office/drawing/2014/main" id="{49CB9D5C-11BE-FFC1-2968-A2A1CB5DBCA1}"/>
              </a:ext>
            </a:extLst>
          </p:cNvPr>
          <p:cNvSpPr/>
          <p:nvPr/>
        </p:nvSpPr>
        <p:spPr>
          <a:xfrm>
            <a:off x="568061" y="842660"/>
            <a:ext cx="7920880" cy="2169825"/>
          </a:xfrm>
          <a:prstGeom prst="rect">
            <a:avLst/>
          </a:prstGeom>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Promover a Cultura de Concorrência.</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Assegurar um “</a:t>
            </a:r>
            <a:r>
              <a:rPr kumimoji="0" lang="pt-PT" sz="1800" b="0" i="0" u="none" strike="noStrike" kern="0" cap="none" spc="0" normalizeH="0" baseline="0" noProof="0" dirty="0" err="1">
                <a:ln>
                  <a:noFill/>
                </a:ln>
                <a:solidFill>
                  <a:prstClr val="black"/>
                </a:solidFill>
                <a:effectLst/>
                <a:uLnTx/>
                <a:uFillTx/>
                <a:latin typeface="Calibri" panose="020F0502020204030204"/>
                <a:ea typeface="+mn-ea"/>
                <a:cs typeface="+mn-cs"/>
              </a:rPr>
              <a:t>level</a:t>
            </a: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pt-PT" sz="1800" b="0" i="0" u="none" strike="noStrike" kern="0" cap="none" spc="0" normalizeH="0" baseline="0" noProof="0" dirty="0" err="1">
                <a:ln>
                  <a:noFill/>
                </a:ln>
                <a:solidFill>
                  <a:prstClr val="black"/>
                </a:solidFill>
                <a:effectLst/>
                <a:uLnTx/>
                <a:uFillTx/>
                <a:latin typeface="Calibri" panose="020F0502020204030204"/>
                <a:ea typeface="+mn-ea"/>
                <a:cs typeface="+mn-cs"/>
              </a:rPr>
              <a:t>playing</a:t>
            </a: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pt-PT" sz="1800" b="0" i="0" u="none" strike="noStrike" kern="0" cap="none" spc="0" normalizeH="0" baseline="0" noProof="0" dirty="0" err="1">
                <a:ln>
                  <a:noFill/>
                </a:ln>
                <a:solidFill>
                  <a:prstClr val="black"/>
                </a:solidFill>
                <a:effectLst/>
                <a:uLnTx/>
                <a:uFillTx/>
                <a:latin typeface="Calibri" panose="020F0502020204030204"/>
                <a:ea typeface="+mn-ea"/>
                <a:cs typeface="+mn-cs"/>
              </a:rPr>
              <a:t>field</a:t>
            </a: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 em toda a União Europeia.</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Aprofundar o Mercado Interno aberto e eficiente.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a:t>
            </a:r>
            <a:r>
              <a:rPr kumimoji="0" lang="pt-PT" sz="1800" b="0" i="0" u="none" strike="noStrike" kern="0" cap="none" spc="0" normalizeH="0" baseline="0" noProof="0" dirty="0" err="1">
                <a:ln>
                  <a:noFill/>
                </a:ln>
                <a:solidFill>
                  <a:prstClr val="black"/>
                </a:solidFill>
                <a:effectLst/>
                <a:uLnTx/>
                <a:uFillTx/>
                <a:latin typeface="Calibri" panose="020F0502020204030204"/>
                <a:ea typeface="+mn-ea"/>
                <a:cs typeface="+mn-cs"/>
              </a:rPr>
              <a:t>Empowering</a:t>
            </a: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 businesses </a:t>
            </a:r>
            <a:r>
              <a:rPr kumimoji="0" lang="pt-PT" sz="1800" b="0" i="0" u="none" strike="noStrike" kern="0" cap="none" spc="0" normalizeH="0" baseline="0" noProof="0" dirty="0" err="1">
                <a:ln>
                  <a:noFill/>
                </a:ln>
                <a:solidFill>
                  <a:prstClr val="black"/>
                </a:solidFill>
                <a:effectLst/>
                <a:uLnTx/>
                <a:uFillTx/>
                <a:latin typeface="Calibri" panose="020F0502020204030204"/>
                <a:ea typeface="+mn-ea"/>
                <a:cs typeface="+mn-cs"/>
              </a:rPr>
              <a:t>and</a:t>
            </a: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pt-PT" sz="1800" b="0" i="0" u="none" strike="noStrike" kern="0" cap="none" spc="0" normalizeH="0" baseline="0" noProof="0" dirty="0" err="1">
                <a:ln>
                  <a:noFill/>
                </a:ln>
                <a:solidFill>
                  <a:prstClr val="black"/>
                </a:solidFill>
                <a:effectLst/>
                <a:uLnTx/>
                <a:uFillTx/>
                <a:latin typeface="Calibri" panose="020F0502020204030204"/>
                <a:ea typeface="+mn-ea"/>
                <a:cs typeface="+mn-cs"/>
              </a:rPr>
              <a:t>consumers</a:t>
            </a: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Contribuir para todas as prioridades da Comissão.</a:t>
            </a:r>
          </a:p>
        </p:txBody>
      </p:sp>
      <p:sp>
        <p:nvSpPr>
          <p:cNvPr id="4" name="Retângulo 3">
            <a:extLst>
              <a:ext uri="{FF2B5EF4-FFF2-40B4-BE49-F238E27FC236}">
                <a16:creationId xmlns:a16="http://schemas.microsoft.com/office/drawing/2014/main" id="{8B586891-A977-FFEE-1B96-0CB8451DC498}"/>
              </a:ext>
            </a:extLst>
          </p:cNvPr>
          <p:cNvSpPr/>
          <p:nvPr/>
        </p:nvSpPr>
        <p:spPr>
          <a:xfrm>
            <a:off x="589797" y="3298838"/>
            <a:ext cx="810598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Política de Concorrência em Portugal pós Troika </a:t>
            </a:r>
            <a:r>
              <a:rPr kumimoji="0" lang="pt-PT" sz="1000" b="0" i="0" u="none" strike="noStrike" kern="0" cap="none" spc="0" normalizeH="0" baseline="0" noProof="0" dirty="0">
                <a:ln>
                  <a:noFill/>
                </a:ln>
                <a:solidFill>
                  <a:prstClr val="black"/>
                </a:solidFill>
                <a:effectLst/>
                <a:uLnTx/>
                <a:uFillTx/>
                <a:latin typeface="Calibri" panose="020F0502020204030204"/>
                <a:ea typeface="+mn-ea"/>
                <a:cs typeface="+mn-cs"/>
              </a:rPr>
              <a:t>(Carta de Intenções assinada a 13 de maio de 2011)</a:t>
            </a:r>
          </a:p>
        </p:txBody>
      </p:sp>
      <p:sp>
        <p:nvSpPr>
          <p:cNvPr id="5" name="Retângulo 4">
            <a:extLst>
              <a:ext uri="{FF2B5EF4-FFF2-40B4-BE49-F238E27FC236}">
                <a16:creationId xmlns:a16="http://schemas.microsoft.com/office/drawing/2014/main" id="{2ED59A62-BDB2-1F4E-9A0B-0E79EF4367D1}"/>
              </a:ext>
            </a:extLst>
          </p:cNvPr>
          <p:cNvSpPr/>
          <p:nvPr/>
        </p:nvSpPr>
        <p:spPr>
          <a:xfrm>
            <a:off x="270845" y="3668170"/>
            <a:ext cx="8096864" cy="2862322"/>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Adotar medidas para melhorar a celeridade e a eficácia da aplicação das regras da</a:t>
            </a:r>
          </a:p>
          <a:p>
            <a:pPr marL="265113" marR="0" lvl="0" indent="0" algn="l" defTabSz="914400" rtl="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concorrência.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Estabelecer um tribunal especializado no contexto das reformas do sistema judicial.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Propor uma revisão da Lei da Concorrência, tornando‐a o mais autónoma possível do Direito Administrativo e do Código do Processo Penal, mas harmonizado com os seus princípios.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Assegurar que a Autoridade de Concorrência dispõe de meios financeiros suficientes e estáveis para garantir o seu funcionamento eficaz e sustentável.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6944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F89D7CFF-305D-EDD4-8485-1968628B28D8}"/>
              </a:ext>
            </a:extLst>
          </p:cNvPr>
          <p:cNvSpPr/>
          <p:nvPr/>
        </p:nvSpPr>
        <p:spPr>
          <a:xfrm>
            <a:off x="395536" y="767439"/>
            <a:ext cx="8352928" cy="480131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Ações: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 Simplificar a lei, separando claramente as regras sobre a aplicação de procedimentos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de concorrência das regras de procedimentos penais, no sentido de assegurar a aplicação efetiva da Lei da Concorrência;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 Racionalizar as condições que determinam a abertura de investigações, permitindo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à Autoridade da Concorrência efetuar uma avaliação sobre a importância das reclamações;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 Estabelecer os procedimentos necessários para um maior alinhamento entre a lei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portuguesa relativa ao controlo de fusões e o regulamento da UE sobre fusões, nomeadamente no que diz respeito aos critérios para tornar obrigatória a notificação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err="1">
                <a:ln>
                  <a:noFill/>
                </a:ln>
                <a:solidFill>
                  <a:prstClr val="black"/>
                </a:solidFill>
                <a:effectLst/>
                <a:uLnTx/>
                <a:uFillTx/>
                <a:latin typeface="Calibri" panose="020F0502020204030204"/>
                <a:ea typeface="+mn-ea"/>
                <a:cs typeface="+mn-cs"/>
              </a:rPr>
              <a:t>ex-ante</a:t>
            </a: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 de uma operação de concentração;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 Garantir mais clareza e segurança jurídica na aplicação do Código do Processo Administrativo ao controlo de fusões;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 Avaliar o processo de recurso e ajustá‐lo onde necessário para aumentar a equidade 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a eficiência em termos das regras vigentes e da adequação dos procedimentos.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4703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CA4B2235-DD38-32E7-EDBD-A7AFB155941F}"/>
              </a:ext>
            </a:extLst>
          </p:cNvPr>
          <p:cNvSpPr/>
          <p:nvPr/>
        </p:nvSpPr>
        <p:spPr>
          <a:xfrm>
            <a:off x="395536" y="332656"/>
            <a:ext cx="4572000" cy="707886"/>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latin typeface="Calibri" panose="020F0502020204030204"/>
                <a:ea typeface="+mn-ea"/>
                <a:cs typeface="+mn-cs"/>
              </a:rPr>
              <a:t>Que Políticas de Concorrência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latin typeface="Calibri" panose="020F0502020204030204"/>
                <a:ea typeface="+mn-ea"/>
                <a:cs typeface="+mn-cs"/>
              </a:rPr>
              <a:t>e de Regulação?</a:t>
            </a:r>
          </a:p>
        </p:txBody>
      </p:sp>
      <p:pic>
        <p:nvPicPr>
          <p:cNvPr id="3" name="Imagem 2">
            <a:extLst>
              <a:ext uri="{FF2B5EF4-FFF2-40B4-BE49-F238E27FC236}">
                <a16:creationId xmlns:a16="http://schemas.microsoft.com/office/drawing/2014/main" id="{4DBDFCEF-DE23-8A01-AC76-3910DEADB6BA}"/>
              </a:ext>
            </a:extLst>
          </p:cNvPr>
          <p:cNvPicPr>
            <a:picLocks noChangeAspect="1"/>
          </p:cNvPicPr>
          <p:nvPr/>
        </p:nvPicPr>
        <p:blipFill>
          <a:blip r:embed="rId3"/>
          <a:stretch>
            <a:fillRect/>
          </a:stretch>
        </p:blipFill>
        <p:spPr>
          <a:xfrm>
            <a:off x="2061882" y="1147482"/>
            <a:ext cx="5020235" cy="4563035"/>
          </a:xfrm>
          <a:prstGeom prst="rect">
            <a:avLst/>
          </a:prstGeom>
        </p:spPr>
      </p:pic>
    </p:spTree>
    <p:extLst>
      <p:ext uri="{BB962C8B-B14F-4D97-AF65-F5344CB8AC3E}">
        <p14:creationId xmlns:p14="http://schemas.microsoft.com/office/powerpoint/2010/main" val="2819498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ângulo 6"/>
          <p:cNvSpPr/>
          <p:nvPr/>
        </p:nvSpPr>
        <p:spPr>
          <a:xfrm>
            <a:off x="647464" y="1498794"/>
            <a:ext cx="7531240" cy="3407151"/>
          </a:xfrm>
          <a:prstGeom prst="rect">
            <a:avLst/>
          </a:prstGeom>
        </p:spPr>
        <p:txBody>
          <a:bodyPr wrap="square">
            <a:spAutoFit/>
          </a:bodyPr>
          <a:lstStyle/>
          <a:p>
            <a:pPr>
              <a:lnSpc>
                <a:spcPct val="200000"/>
              </a:lnSpc>
            </a:pPr>
            <a:r>
              <a:rPr lang="pt-PT" sz="2800" dirty="0">
                <a:solidFill>
                  <a:srgbClr val="022344"/>
                </a:solidFill>
                <a:latin typeface="Georgia" panose="02040502050405020303" pitchFamily="18" charset="0"/>
                <a:ea typeface="+mj-ea"/>
                <a:cs typeface="+mj-cs"/>
              </a:rPr>
              <a:t>Concentrações de empresas</a:t>
            </a:r>
          </a:p>
          <a:p>
            <a:pPr>
              <a:lnSpc>
                <a:spcPct val="200000"/>
              </a:lnSpc>
            </a:pPr>
            <a:r>
              <a:rPr lang="pt-PT" sz="2800" dirty="0">
                <a:solidFill>
                  <a:srgbClr val="022344"/>
                </a:solidFill>
                <a:latin typeface="Georgia" panose="02040502050405020303" pitchFamily="18" charset="0"/>
                <a:ea typeface="+mj-ea"/>
                <a:cs typeface="+mj-cs"/>
              </a:rPr>
              <a:t>Regime e procedimento de verificação</a:t>
            </a:r>
          </a:p>
          <a:p>
            <a:pPr>
              <a:lnSpc>
                <a:spcPct val="200000"/>
              </a:lnSpc>
            </a:pPr>
            <a:r>
              <a:rPr lang="pt-PT" sz="2800" dirty="0">
                <a:solidFill>
                  <a:srgbClr val="022344"/>
                </a:solidFill>
                <a:latin typeface="Georgia" panose="02040502050405020303" pitchFamily="18" charset="0"/>
              </a:rPr>
              <a:t>A 6ª Geração da política de concorrência </a:t>
            </a:r>
          </a:p>
          <a:p>
            <a:pPr>
              <a:lnSpc>
                <a:spcPct val="200000"/>
              </a:lnSpc>
            </a:pPr>
            <a:endParaRPr lang="pt-PT" sz="2800" dirty="0">
              <a:solidFill>
                <a:srgbClr val="022344"/>
              </a:solidFill>
              <a:latin typeface="Georgia" panose="02040502050405020303" pitchFamily="18" charset="0"/>
              <a:ea typeface="+mj-ea"/>
              <a:cs typeface="+mj-cs"/>
            </a:endParaRPr>
          </a:p>
        </p:txBody>
      </p:sp>
    </p:spTree>
    <p:extLst>
      <p:ext uri="{BB962C8B-B14F-4D97-AF65-F5344CB8AC3E}">
        <p14:creationId xmlns:p14="http://schemas.microsoft.com/office/powerpoint/2010/main" val="3757030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ACF8A861-0132-F273-9E6D-6B377A9B8D62}"/>
              </a:ext>
            </a:extLst>
          </p:cNvPr>
          <p:cNvPicPr>
            <a:picLocks noChangeAspect="1"/>
          </p:cNvPicPr>
          <p:nvPr/>
        </p:nvPicPr>
        <p:blipFill>
          <a:blip r:embed="rId3"/>
          <a:stretch>
            <a:fillRect/>
          </a:stretch>
        </p:blipFill>
        <p:spPr>
          <a:xfrm>
            <a:off x="173083" y="185905"/>
            <a:ext cx="6019900" cy="6434313"/>
          </a:xfrm>
          <a:prstGeom prst="rect">
            <a:avLst/>
          </a:prstGeom>
        </p:spPr>
      </p:pic>
      <p:sp>
        <p:nvSpPr>
          <p:cNvPr id="3" name="Retângulo 2">
            <a:extLst>
              <a:ext uri="{FF2B5EF4-FFF2-40B4-BE49-F238E27FC236}">
                <a16:creationId xmlns:a16="http://schemas.microsoft.com/office/drawing/2014/main" id="{7FB1F32C-809B-404C-617C-B67E8A85C2C6}"/>
              </a:ext>
            </a:extLst>
          </p:cNvPr>
          <p:cNvSpPr/>
          <p:nvPr/>
        </p:nvSpPr>
        <p:spPr>
          <a:xfrm>
            <a:off x="6433526" y="712377"/>
            <a:ext cx="2100875"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latin typeface="Calibri" panose="020F0502020204030204"/>
                <a:ea typeface="+mn-ea"/>
                <a:cs typeface="+mn-cs"/>
              </a:rPr>
              <a:t>Que Políticas de Concorrência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latin typeface="Calibri" panose="020F0502020204030204"/>
                <a:ea typeface="+mn-ea"/>
                <a:cs typeface="+mn-cs"/>
              </a:rPr>
              <a:t>e de Regulação?</a:t>
            </a:r>
          </a:p>
        </p:txBody>
      </p:sp>
    </p:spTree>
    <p:extLst>
      <p:ext uri="{BB962C8B-B14F-4D97-AF65-F5344CB8AC3E}">
        <p14:creationId xmlns:p14="http://schemas.microsoft.com/office/powerpoint/2010/main" val="743013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E48D3A5C-6861-FB4A-C680-13D3F0708E72}"/>
              </a:ext>
            </a:extLst>
          </p:cNvPr>
          <p:cNvPicPr>
            <a:picLocks noChangeAspect="1"/>
          </p:cNvPicPr>
          <p:nvPr/>
        </p:nvPicPr>
        <p:blipFill>
          <a:blip r:embed="rId3"/>
          <a:stretch>
            <a:fillRect/>
          </a:stretch>
        </p:blipFill>
        <p:spPr>
          <a:xfrm>
            <a:off x="683568" y="1628800"/>
            <a:ext cx="7986498" cy="2376264"/>
          </a:xfrm>
          <a:prstGeom prst="rect">
            <a:avLst/>
          </a:prstGeom>
        </p:spPr>
      </p:pic>
      <p:sp>
        <p:nvSpPr>
          <p:cNvPr id="3" name="Retângulo 2">
            <a:extLst>
              <a:ext uri="{FF2B5EF4-FFF2-40B4-BE49-F238E27FC236}">
                <a16:creationId xmlns:a16="http://schemas.microsoft.com/office/drawing/2014/main" id="{C642A6A6-C909-55B8-A5E1-6968BFBA2AB2}"/>
              </a:ext>
            </a:extLst>
          </p:cNvPr>
          <p:cNvSpPr/>
          <p:nvPr/>
        </p:nvSpPr>
        <p:spPr>
          <a:xfrm>
            <a:off x="539552" y="764704"/>
            <a:ext cx="640871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latin typeface="Calibri" panose="020F0502020204030204"/>
                <a:ea typeface="+mn-ea"/>
                <a:cs typeface="+mn-cs"/>
              </a:rPr>
              <a:t>Evolução da Política de Concorrência e de Regulação</a:t>
            </a:r>
          </a:p>
        </p:txBody>
      </p:sp>
    </p:spTree>
    <p:extLst>
      <p:ext uri="{BB962C8B-B14F-4D97-AF65-F5344CB8AC3E}">
        <p14:creationId xmlns:p14="http://schemas.microsoft.com/office/powerpoint/2010/main" val="99755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1DDBA5D0-0C82-A4A3-5F2A-3C9C6489C758}"/>
              </a:ext>
            </a:extLst>
          </p:cNvPr>
          <p:cNvPicPr>
            <a:picLocks noChangeAspect="1"/>
          </p:cNvPicPr>
          <p:nvPr/>
        </p:nvPicPr>
        <p:blipFill>
          <a:blip r:embed="rId3"/>
          <a:stretch>
            <a:fillRect/>
          </a:stretch>
        </p:blipFill>
        <p:spPr>
          <a:xfrm>
            <a:off x="539551" y="188640"/>
            <a:ext cx="7536741" cy="6192688"/>
          </a:xfrm>
          <a:prstGeom prst="rect">
            <a:avLst/>
          </a:prstGeom>
        </p:spPr>
      </p:pic>
    </p:spTree>
    <p:extLst>
      <p:ext uri="{BB962C8B-B14F-4D97-AF65-F5344CB8AC3E}">
        <p14:creationId xmlns:p14="http://schemas.microsoft.com/office/powerpoint/2010/main" val="3062532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DAA2E222-39AB-943F-0546-EF80A6D5C249}"/>
              </a:ext>
            </a:extLst>
          </p:cNvPr>
          <p:cNvPicPr>
            <a:picLocks noChangeAspect="1"/>
          </p:cNvPicPr>
          <p:nvPr/>
        </p:nvPicPr>
        <p:blipFill>
          <a:blip r:embed="rId3"/>
          <a:stretch>
            <a:fillRect/>
          </a:stretch>
        </p:blipFill>
        <p:spPr>
          <a:xfrm>
            <a:off x="467544" y="1124744"/>
            <a:ext cx="7925395" cy="3816424"/>
          </a:xfrm>
          <a:prstGeom prst="rect">
            <a:avLst/>
          </a:prstGeom>
        </p:spPr>
      </p:pic>
      <p:sp>
        <p:nvSpPr>
          <p:cNvPr id="3" name="CaixaDeTexto 2">
            <a:extLst>
              <a:ext uri="{FF2B5EF4-FFF2-40B4-BE49-F238E27FC236}">
                <a16:creationId xmlns:a16="http://schemas.microsoft.com/office/drawing/2014/main" id="{625288C7-4FD3-C1B3-8A55-CE3CB10F1152}"/>
              </a:ext>
            </a:extLst>
          </p:cNvPr>
          <p:cNvSpPr txBox="1"/>
          <p:nvPr/>
        </p:nvSpPr>
        <p:spPr>
          <a:xfrm>
            <a:off x="865845" y="5157192"/>
            <a:ext cx="712879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200" b="0" i="1" u="none" strike="noStrike" kern="0" cap="none" spc="0" normalizeH="0" baseline="0" noProof="0" dirty="0">
                <a:ln>
                  <a:noFill/>
                </a:ln>
                <a:solidFill>
                  <a:prstClr val="black"/>
                </a:solidFill>
                <a:effectLst/>
                <a:uLnTx/>
                <a:uFillTx/>
                <a:latin typeface="Calibri" panose="020F0502020204030204"/>
                <a:ea typeface="+mn-ea"/>
                <a:cs typeface="+mn-cs"/>
              </a:rPr>
              <a:t>In Rodrigues, Eduardo Lopes (2021), Concorrência, a Caminho da 6ª Geração </a:t>
            </a:r>
          </a:p>
        </p:txBody>
      </p:sp>
    </p:spTree>
    <p:extLst>
      <p:ext uri="{BB962C8B-B14F-4D97-AF65-F5344CB8AC3E}">
        <p14:creationId xmlns:p14="http://schemas.microsoft.com/office/powerpoint/2010/main" val="2114918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A59BB830-3E27-EFED-7B2F-99D8F8FACA8F}"/>
              </a:ext>
            </a:extLst>
          </p:cNvPr>
          <p:cNvSpPr/>
          <p:nvPr/>
        </p:nvSpPr>
        <p:spPr>
          <a:xfrm>
            <a:off x="395536" y="399525"/>
            <a:ext cx="640871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latin typeface="Calibri" panose="020F0502020204030204"/>
                <a:ea typeface="+mn-ea"/>
                <a:cs typeface="+mn-cs"/>
              </a:rPr>
              <a:t>O que se pretende?</a:t>
            </a:r>
          </a:p>
        </p:txBody>
      </p:sp>
      <p:sp>
        <p:nvSpPr>
          <p:cNvPr id="3" name="CaixaDeTexto 2">
            <a:extLst>
              <a:ext uri="{FF2B5EF4-FFF2-40B4-BE49-F238E27FC236}">
                <a16:creationId xmlns:a16="http://schemas.microsoft.com/office/drawing/2014/main" id="{17194C8A-96B4-EB24-CCE5-75BD9D240920}"/>
              </a:ext>
            </a:extLst>
          </p:cNvPr>
          <p:cNvSpPr txBox="1"/>
          <p:nvPr/>
        </p:nvSpPr>
        <p:spPr>
          <a:xfrm>
            <a:off x="431008" y="1052736"/>
            <a:ext cx="828092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Estado sublimador - objetivos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Suprir as falhas de mercado</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Eliminar as falhas de Estado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Promover o paradigma da confluência dos diversos atores para equilíbrios dinâmicos e resilientes dos interesses ou bens públicos em presença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 </a:t>
            </a:r>
          </a:p>
        </p:txBody>
      </p:sp>
      <p:sp>
        <p:nvSpPr>
          <p:cNvPr id="4" name="CaixaDeTexto 3">
            <a:extLst>
              <a:ext uri="{FF2B5EF4-FFF2-40B4-BE49-F238E27FC236}">
                <a16:creationId xmlns:a16="http://schemas.microsoft.com/office/drawing/2014/main" id="{659C93CB-88E6-9F48-ED4D-0924ECB7CEBF}"/>
              </a:ext>
            </a:extLst>
          </p:cNvPr>
          <p:cNvSpPr txBox="1"/>
          <p:nvPr/>
        </p:nvSpPr>
        <p:spPr>
          <a:xfrm>
            <a:off x="431008" y="3501008"/>
            <a:ext cx="8064896" cy="216982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Se o mercado tende para a concentração e reforço do Poder dos seus operadores é necessário assegurar um “Paradigma Geral de Concorrencial” onde não bastam normas proibitivas e penalizadores, mas também uma intervenção dedicada que diminua as falhas de Estado, num exercício de </a:t>
            </a:r>
            <a:r>
              <a:rPr kumimoji="0" lang="en-GB" sz="1800" b="0" i="1" u="none" strike="noStrike" kern="0" cap="none" spc="0" normalizeH="0" baseline="0" noProof="0" dirty="0">
                <a:ln>
                  <a:noFill/>
                </a:ln>
                <a:solidFill>
                  <a:prstClr val="black"/>
                </a:solidFill>
                <a:effectLst/>
                <a:uLnTx/>
                <a:uFillTx/>
                <a:latin typeface="Calibri" panose="020F0502020204030204"/>
                <a:ea typeface="+mn-ea"/>
                <a:cs typeface="+mn-cs"/>
              </a:rPr>
              <a:t>compliance</a:t>
            </a: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 especifico de cada ecossistema concorrencial.</a:t>
            </a:r>
          </a:p>
        </p:txBody>
      </p:sp>
    </p:spTree>
    <p:extLst>
      <p:ext uri="{BB962C8B-B14F-4D97-AF65-F5344CB8AC3E}">
        <p14:creationId xmlns:p14="http://schemas.microsoft.com/office/powerpoint/2010/main" val="2779606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AFFFC28A-91C9-556A-DE73-2CFAB8530AAA}"/>
              </a:ext>
            </a:extLst>
          </p:cNvPr>
          <p:cNvSpPr/>
          <p:nvPr/>
        </p:nvSpPr>
        <p:spPr>
          <a:xfrm>
            <a:off x="611560" y="580618"/>
            <a:ext cx="640871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latin typeface="Calibri" panose="020F0502020204030204"/>
                <a:ea typeface="+mn-ea"/>
                <a:cs typeface="+mn-cs"/>
              </a:rPr>
              <a:t>Falhas de Estado</a:t>
            </a:r>
          </a:p>
        </p:txBody>
      </p:sp>
      <p:sp>
        <p:nvSpPr>
          <p:cNvPr id="3" name="CaixaDeTexto 2">
            <a:extLst>
              <a:ext uri="{FF2B5EF4-FFF2-40B4-BE49-F238E27FC236}">
                <a16:creationId xmlns:a16="http://schemas.microsoft.com/office/drawing/2014/main" id="{879578DE-1ED3-7F29-9384-301EC5B69326}"/>
              </a:ext>
            </a:extLst>
          </p:cNvPr>
          <p:cNvSpPr txBox="1"/>
          <p:nvPr/>
        </p:nvSpPr>
        <p:spPr>
          <a:xfrm>
            <a:off x="611560" y="980728"/>
            <a:ext cx="7920880" cy="39273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As falhas de Estado resultam dos seguintes fatores: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Excesso de Poder do Mercado quando concentrado em algumas (poucas empresas)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Assimetria de informação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Bens Públicos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Externalidades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Promiscuidade do poder político</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Captura dos mercados por grupos de interesse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 name="CaixaDeTexto 3">
            <a:extLst>
              <a:ext uri="{FF2B5EF4-FFF2-40B4-BE49-F238E27FC236}">
                <a16:creationId xmlns:a16="http://schemas.microsoft.com/office/drawing/2014/main" id="{ED1C440B-9E17-7132-3BD2-6F68387EBF44}"/>
              </a:ext>
            </a:extLst>
          </p:cNvPr>
          <p:cNvSpPr txBox="1"/>
          <p:nvPr/>
        </p:nvSpPr>
        <p:spPr>
          <a:xfrm>
            <a:off x="1276578" y="4908085"/>
            <a:ext cx="231174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5400" b="1" i="0" u="none" strike="noStrike" kern="0" cap="none" spc="0" normalizeH="0" baseline="0" noProof="0" dirty="0" err="1">
                <a:ln>
                  <a:noFill/>
                </a:ln>
                <a:solidFill>
                  <a:srgbClr val="1F497D"/>
                </a:solidFill>
                <a:effectLst/>
                <a:uLnTx/>
                <a:uFillTx/>
                <a:latin typeface="Calibri" panose="020F0502020204030204"/>
                <a:ea typeface="+mn-ea"/>
                <a:cs typeface="+mn-cs"/>
              </a:rPr>
              <a:t>Exs</a:t>
            </a:r>
            <a:r>
              <a:rPr kumimoji="0" lang="pt-PT" sz="5400" b="1" i="0" u="none" strike="noStrike" kern="0" cap="none" spc="0" normalizeH="0" baseline="0" noProof="0" dirty="0">
                <a:ln>
                  <a:noFill/>
                </a:ln>
                <a:solidFill>
                  <a:srgbClr val="1F497D"/>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755744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AFFFC28A-91C9-556A-DE73-2CFAB8530AAA}"/>
              </a:ext>
            </a:extLst>
          </p:cNvPr>
          <p:cNvSpPr/>
          <p:nvPr/>
        </p:nvSpPr>
        <p:spPr>
          <a:xfrm>
            <a:off x="611560" y="580618"/>
            <a:ext cx="640871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latin typeface="Calibri" panose="020F0502020204030204"/>
                <a:ea typeface="+mn-ea"/>
                <a:cs typeface="+mn-cs"/>
              </a:rPr>
              <a:t>Falhas de Estado</a:t>
            </a:r>
          </a:p>
        </p:txBody>
      </p:sp>
      <p:sp>
        <p:nvSpPr>
          <p:cNvPr id="3" name="CaixaDeTexto 2">
            <a:extLst>
              <a:ext uri="{FF2B5EF4-FFF2-40B4-BE49-F238E27FC236}">
                <a16:creationId xmlns:a16="http://schemas.microsoft.com/office/drawing/2014/main" id="{879578DE-1ED3-7F29-9384-301EC5B69326}"/>
              </a:ext>
            </a:extLst>
          </p:cNvPr>
          <p:cNvSpPr txBox="1"/>
          <p:nvPr/>
        </p:nvSpPr>
        <p:spPr>
          <a:xfrm>
            <a:off x="611560" y="980728"/>
            <a:ext cx="7920880" cy="55893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As falhas de Estado resultam dos seguintes fatores: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Excesso de Poder do Mercado quando concentrado em algumas (poucas empresas)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hlinkClick r:id="rId3"/>
              </a:rPr>
              <a:t>https://www.hipersuper.pt/2024/02/06/lidera-retalho-alimentar-portugal/</a:t>
            </a: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hlinkClick r:id="rId4"/>
              </a:rPr>
              <a:t>https://www.jornaldenegocios.pt/empresas/detalhe/fusao-auchan-minipreco-faz-tropecar-quota-mas-intermarche-promete-luta</a:t>
            </a: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Assimetria de informação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Bens Públicos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Externalidades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Promiscuidade do poder político</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rPr>
              <a:t>Captura dos mercados por grupos de interesse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pt-PT"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3550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282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3">
            <a:extLst>
              <a:ext uri="{FF2B5EF4-FFF2-40B4-BE49-F238E27FC236}">
                <a16:creationId xmlns:a16="http://schemas.microsoft.com/office/drawing/2014/main" id="{CAEEE461-3181-F522-FE33-D16C5C0EDABE}"/>
              </a:ext>
            </a:extLst>
          </p:cNvPr>
          <p:cNvSpPr/>
          <p:nvPr/>
        </p:nvSpPr>
        <p:spPr>
          <a:xfrm>
            <a:off x="352404" y="324029"/>
            <a:ext cx="3119765"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Concentração de empresas </a:t>
            </a:r>
          </a:p>
        </p:txBody>
      </p:sp>
      <p:sp>
        <p:nvSpPr>
          <p:cNvPr id="5" name="Retângulo 4">
            <a:extLst>
              <a:ext uri="{FF2B5EF4-FFF2-40B4-BE49-F238E27FC236}">
                <a16:creationId xmlns:a16="http://schemas.microsoft.com/office/drawing/2014/main" id="{0A336A53-BBED-EC8E-D6D5-F03D6865DE9E}"/>
              </a:ext>
            </a:extLst>
          </p:cNvPr>
          <p:cNvSpPr/>
          <p:nvPr/>
        </p:nvSpPr>
        <p:spPr>
          <a:xfrm>
            <a:off x="352404" y="743983"/>
            <a:ext cx="8424936" cy="5355312"/>
          </a:xfrm>
          <a:prstGeom prst="rect">
            <a:avLst/>
          </a:prstGeom>
        </p:spPr>
        <p:txBody>
          <a:bodyPr wrap="square">
            <a:spAutoFit/>
          </a:bodyPr>
          <a:lstStyle/>
          <a:p>
            <a:r>
              <a:rPr lang="pt-PT" dirty="0">
                <a:solidFill>
                  <a:srgbClr val="212529"/>
                </a:solidFill>
                <a:latin typeface="Open Sans"/>
              </a:rPr>
              <a:t>Estamos perante uma </a:t>
            </a:r>
            <a:r>
              <a:rPr lang="pt-PT" dirty="0">
                <a:solidFill>
                  <a:prstClr val="black"/>
                </a:solidFill>
                <a:latin typeface="Open Sans"/>
              </a:rPr>
              <a:t>operação de concentração</a:t>
            </a:r>
            <a:r>
              <a:rPr lang="pt-PT" dirty="0">
                <a:solidFill>
                  <a:srgbClr val="212529"/>
                </a:solidFill>
                <a:latin typeface="Open Sans"/>
              </a:rPr>
              <a:t> sempre que se verifica uma mudança de controlo sobre parte ou totalidade de uma ou mais empresas. </a:t>
            </a:r>
          </a:p>
          <a:p>
            <a:endParaRPr lang="pt-PT" dirty="0">
              <a:solidFill>
                <a:srgbClr val="212529"/>
              </a:solidFill>
              <a:latin typeface="Open Sans"/>
            </a:endParaRPr>
          </a:p>
          <a:p>
            <a:r>
              <a:rPr lang="pt-PT" dirty="0">
                <a:solidFill>
                  <a:srgbClr val="212529"/>
                </a:solidFill>
                <a:latin typeface="Open Sans"/>
              </a:rPr>
              <a:t>Esta operação pode acontecer através de três formas distintas:</a:t>
            </a:r>
          </a:p>
          <a:p>
            <a:pPr>
              <a:buFont typeface="Arial" panose="020B0604020202020204" pitchFamily="34" charset="0"/>
              <a:buChar char="•"/>
            </a:pPr>
            <a:r>
              <a:rPr lang="pt-PT" dirty="0">
                <a:solidFill>
                  <a:srgbClr val="212529"/>
                </a:solidFill>
                <a:latin typeface="Open Sans"/>
              </a:rPr>
              <a:t>Fusão de duas ou mais empresas;</a:t>
            </a:r>
          </a:p>
          <a:p>
            <a:pPr>
              <a:buFont typeface="Arial" panose="020B0604020202020204" pitchFamily="34" charset="0"/>
              <a:buChar char="•"/>
            </a:pPr>
            <a:r>
              <a:rPr lang="pt-PT" dirty="0">
                <a:solidFill>
                  <a:srgbClr val="212529"/>
                </a:solidFill>
                <a:latin typeface="Open Sans"/>
              </a:rPr>
              <a:t>Aquisição do controlo da totalidade ou de partes do capital social ou de elementos do ativo de uma ou de várias empresas;</a:t>
            </a:r>
          </a:p>
          <a:p>
            <a:pPr>
              <a:buFont typeface="Arial" panose="020B0604020202020204" pitchFamily="34" charset="0"/>
              <a:buChar char="•"/>
            </a:pPr>
            <a:r>
              <a:rPr lang="pt-PT" dirty="0">
                <a:solidFill>
                  <a:srgbClr val="212529"/>
                </a:solidFill>
                <a:latin typeface="Open Sans"/>
              </a:rPr>
              <a:t>Criação de uma empresa comum que atue no mercado de forma independente das suas empresas-mãe. </a:t>
            </a:r>
            <a:br>
              <a:rPr lang="pt-PT" dirty="0">
                <a:solidFill>
                  <a:srgbClr val="212529"/>
                </a:solidFill>
                <a:latin typeface="Open Sans"/>
              </a:rPr>
            </a:br>
            <a:r>
              <a:rPr lang="pt-PT" dirty="0">
                <a:solidFill>
                  <a:srgbClr val="212529"/>
                </a:solidFill>
                <a:latin typeface="Open Sans"/>
              </a:rPr>
              <a:t> </a:t>
            </a:r>
          </a:p>
          <a:p>
            <a:r>
              <a:rPr lang="pt-PT" dirty="0">
                <a:solidFill>
                  <a:srgbClr val="212529"/>
                </a:solidFill>
                <a:latin typeface="Open Sans"/>
              </a:rPr>
              <a:t>Há, no entanto, </a:t>
            </a:r>
            <a:r>
              <a:rPr lang="pt-PT" b="1" dirty="0">
                <a:solidFill>
                  <a:srgbClr val="212529"/>
                </a:solidFill>
                <a:latin typeface="Open Sans"/>
              </a:rPr>
              <a:t>algumas exceções ao conceito de operação de concentração</a:t>
            </a:r>
            <a:r>
              <a:rPr lang="pt-PT" dirty="0">
                <a:solidFill>
                  <a:srgbClr val="212529"/>
                </a:solidFill>
                <a:latin typeface="Open Sans"/>
              </a:rPr>
              <a:t>. </a:t>
            </a:r>
          </a:p>
          <a:p>
            <a:r>
              <a:rPr lang="pt-PT" dirty="0">
                <a:solidFill>
                  <a:srgbClr val="212529"/>
                </a:solidFill>
                <a:latin typeface="Open Sans"/>
              </a:rPr>
              <a:t>Estas exclusões referem-se a:</a:t>
            </a:r>
          </a:p>
          <a:p>
            <a:pPr>
              <a:buFont typeface="Arial" panose="020B0604020202020204" pitchFamily="34" charset="0"/>
              <a:buChar char="•"/>
            </a:pPr>
            <a:r>
              <a:rPr lang="pt-PT" dirty="0">
                <a:solidFill>
                  <a:srgbClr val="212529"/>
                </a:solidFill>
                <a:latin typeface="Open Sans"/>
              </a:rPr>
              <a:t>Aquisições efetuadas pelos administradores de insolvência nomeados pelo tribunal;</a:t>
            </a:r>
          </a:p>
          <a:p>
            <a:pPr>
              <a:buFont typeface="Arial" panose="020B0604020202020204" pitchFamily="34" charset="0"/>
              <a:buChar char="•"/>
            </a:pPr>
            <a:r>
              <a:rPr lang="pt-PT" dirty="0">
                <a:solidFill>
                  <a:srgbClr val="212529"/>
                </a:solidFill>
                <a:latin typeface="Open Sans"/>
              </a:rPr>
              <a:t>Aquisição de participações com meras funções de garantia;</a:t>
            </a:r>
          </a:p>
          <a:p>
            <a:pPr>
              <a:buFont typeface="Arial" panose="020B0604020202020204" pitchFamily="34" charset="0"/>
              <a:buChar char="•"/>
            </a:pPr>
            <a:r>
              <a:rPr lang="pt-PT" dirty="0">
                <a:solidFill>
                  <a:srgbClr val="212529"/>
                </a:solidFill>
                <a:latin typeface="Open Sans"/>
              </a:rPr>
              <a:t>Aquisições por instituições de crédito, sociedades financeiras ou empresas de seguros de participações em empresas com objeto distinto daquelas, com caráter meramente temporário e para efeitos de revenda no prazo de um ano.</a:t>
            </a:r>
          </a:p>
        </p:txBody>
      </p:sp>
    </p:spTree>
    <p:extLst>
      <p:ext uri="{BB962C8B-B14F-4D97-AF65-F5344CB8AC3E}">
        <p14:creationId xmlns:p14="http://schemas.microsoft.com/office/powerpoint/2010/main" val="1884489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3">
            <a:extLst>
              <a:ext uri="{FF2B5EF4-FFF2-40B4-BE49-F238E27FC236}">
                <a16:creationId xmlns:a16="http://schemas.microsoft.com/office/drawing/2014/main" id="{EB6FBF27-23BF-CBD4-3C26-55B93F9CE611}"/>
              </a:ext>
            </a:extLst>
          </p:cNvPr>
          <p:cNvSpPr/>
          <p:nvPr/>
        </p:nvSpPr>
        <p:spPr>
          <a:xfrm>
            <a:off x="683568" y="692696"/>
            <a:ext cx="3049296"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Regime das concentrações </a:t>
            </a:r>
          </a:p>
        </p:txBody>
      </p:sp>
      <p:sp>
        <p:nvSpPr>
          <p:cNvPr id="3" name="CaixaDeTexto 2">
            <a:extLst>
              <a:ext uri="{FF2B5EF4-FFF2-40B4-BE49-F238E27FC236}">
                <a16:creationId xmlns:a16="http://schemas.microsoft.com/office/drawing/2014/main" id="{7A0991F4-59D5-FA51-06F8-92B12994B228}"/>
              </a:ext>
            </a:extLst>
          </p:cNvPr>
          <p:cNvSpPr txBox="1"/>
          <p:nvPr/>
        </p:nvSpPr>
        <p:spPr>
          <a:xfrm>
            <a:off x="683568" y="1268760"/>
            <a:ext cx="7920880" cy="1492716"/>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Após o </a:t>
            </a:r>
            <a:r>
              <a:rPr kumimoji="0" lang="pt-PT" sz="1400" b="0" i="0" u="none" strike="noStrike" kern="0" cap="none" spc="0" normalizeH="0" baseline="0" noProof="0" dirty="0" err="1">
                <a:ln>
                  <a:noFill/>
                </a:ln>
                <a:solidFill>
                  <a:prstClr val="black"/>
                </a:solidFill>
                <a:effectLst/>
                <a:uLnTx/>
                <a:uFillTx/>
              </a:rPr>
              <a:t>MoU</a:t>
            </a:r>
            <a:r>
              <a:rPr kumimoji="0" lang="pt-PT" sz="1400" b="0" i="0" u="none" strike="noStrike" kern="0" cap="none" spc="0" normalizeH="0" baseline="0" noProof="0" dirty="0">
                <a:ln>
                  <a:noFill/>
                </a:ln>
                <a:solidFill>
                  <a:prstClr val="black"/>
                </a:solidFill>
                <a:effectLst/>
                <a:uLnTx/>
                <a:uFillTx/>
              </a:rPr>
              <a:t>, com as alterações da Lei nº 19/2012,de 8 de </a:t>
            </a:r>
            <a:r>
              <a:rPr kumimoji="0" lang="pt-PT" sz="1400" b="0" i="0" u="none" strike="noStrike" kern="0" cap="none" spc="0" normalizeH="0" baseline="0" noProof="0" dirty="0" err="1">
                <a:ln>
                  <a:noFill/>
                </a:ln>
                <a:solidFill>
                  <a:prstClr val="black"/>
                </a:solidFill>
                <a:effectLst/>
                <a:uLnTx/>
                <a:uFillTx/>
              </a:rPr>
              <a:t>maio</a:t>
            </a:r>
            <a:r>
              <a:rPr kumimoji="0" lang="pt-PT" sz="1400" b="0" i="0" u="none" strike="noStrike" kern="0" cap="none" spc="0" normalizeH="0" baseline="0" noProof="0" dirty="0">
                <a:ln>
                  <a:noFill/>
                </a:ln>
                <a:solidFill>
                  <a:prstClr val="black"/>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4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Teste dos entraves significativos à concorrência </a:t>
            </a:r>
            <a:r>
              <a:rPr kumimoji="0" lang="pt-PT" sz="1400" b="0" i="0" u="none" strike="noStrike" kern="0" cap="none" spc="0" normalizeH="0" baseline="0" noProof="0" dirty="0" err="1">
                <a:ln>
                  <a:noFill/>
                </a:ln>
                <a:solidFill>
                  <a:prstClr val="black"/>
                </a:solidFill>
                <a:effectLst/>
                <a:uLnTx/>
                <a:uFillTx/>
              </a:rPr>
              <a:t>efetiva</a:t>
            </a:r>
            <a:r>
              <a:rPr kumimoji="0" lang="pt-PT" sz="1400" b="0" i="0" u="none" strike="noStrike" kern="0" cap="none" spc="0" normalizeH="0" baseline="0" noProof="0" dirty="0">
                <a:ln>
                  <a:noFill/>
                </a:ln>
                <a:solidFill>
                  <a:prstClr val="black"/>
                </a:solidFill>
                <a:effectLst/>
                <a:uLnTx/>
                <a:uFillTx/>
              </a:rPr>
              <a:t> – verificação se uma operação de concentração apesar de não gerar uma posição dominante, origina efeitos nocivos para a concorrência.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A </a:t>
            </a:r>
            <a:r>
              <a:rPr kumimoji="0" lang="pt-PT" sz="1400" b="0" i="0" u="none" strike="noStrike" kern="0" cap="none" spc="0" normalizeH="0" baseline="0" noProof="0" dirty="0" err="1">
                <a:ln>
                  <a:noFill/>
                </a:ln>
                <a:solidFill>
                  <a:prstClr val="black"/>
                </a:solidFill>
                <a:effectLst/>
                <a:uLnTx/>
                <a:uFillTx/>
              </a:rPr>
              <a:t>AdC</a:t>
            </a:r>
            <a:r>
              <a:rPr kumimoji="0" lang="pt-PT" sz="1400" b="0" i="0" u="none" strike="noStrike" kern="0" cap="none" spc="0" normalizeH="0" baseline="0" noProof="0" dirty="0">
                <a:ln>
                  <a:noFill/>
                </a:ln>
                <a:solidFill>
                  <a:prstClr val="black"/>
                </a:solidFill>
                <a:effectLst/>
                <a:uLnTx/>
                <a:uFillTx/>
              </a:rPr>
              <a:t> passa assim a focar a sua análise nos efeitos que determinada operação tem no domínio da </a:t>
            </a:r>
            <a:r>
              <a:rPr kumimoji="0" lang="pt-PT" sz="1400" b="1" i="0" u="none" strike="noStrike" kern="0" cap="none" spc="0" normalizeH="0" baseline="0" noProof="0" dirty="0">
                <a:ln>
                  <a:noFill/>
                </a:ln>
                <a:solidFill>
                  <a:prstClr val="black"/>
                </a:solidFill>
                <a:effectLst/>
                <a:uLnTx/>
                <a:uFillTx/>
              </a:rPr>
              <a:t>concorrência </a:t>
            </a:r>
            <a:r>
              <a:rPr kumimoji="0" lang="pt-PT" sz="1400" b="1" i="0" u="none" strike="noStrike" kern="0" cap="none" spc="0" normalizeH="0" baseline="0" noProof="0" dirty="0" err="1">
                <a:ln>
                  <a:noFill/>
                </a:ln>
                <a:solidFill>
                  <a:prstClr val="black"/>
                </a:solidFill>
                <a:effectLst/>
                <a:uLnTx/>
                <a:uFillTx/>
              </a:rPr>
              <a:t>efetiva</a:t>
            </a:r>
            <a:r>
              <a:rPr kumimoji="0" lang="pt-PT" sz="1400" b="1" i="0" u="none" strike="noStrike" kern="0" cap="none" spc="0" normalizeH="0" baseline="0" noProof="0" dirty="0">
                <a:ln>
                  <a:noFill/>
                </a:ln>
                <a:solidFill>
                  <a:prstClr val="black"/>
                </a:solidFill>
                <a:effectLst/>
                <a:uLnTx/>
                <a:uFillTx/>
              </a:rPr>
              <a:t>.</a:t>
            </a:r>
            <a:endParaRPr kumimoji="0" lang="pt-PT" sz="1400" b="0" i="0" u="none" strike="noStrike" kern="0" cap="none" spc="0" normalizeH="0" baseline="0" noProof="0" dirty="0">
              <a:ln>
                <a:noFill/>
              </a:ln>
              <a:solidFill>
                <a:prstClr val="black"/>
              </a:solidFill>
              <a:effectLst/>
              <a:uLnTx/>
              <a:uFillTx/>
            </a:endParaRPr>
          </a:p>
        </p:txBody>
      </p:sp>
      <p:sp>
        <p:nvSpPr>
          <p:cNvPr id="4" name="Rectângulo 7">
            <a:extLst>
              <a:ext uri="{FF2B5EF4-FFF2-40B4-BE49-F238E27FC236}">
                <a16:creationId xmlns:a16="http://schemas.microsoft.com/office/drawing/2014/main" id="{AD364565-7EF7-7683-237D-DD183BE1085C}"/>
              </a:ext>
            </a:extLst>
          </p:cNvPr>
          <p:cNvSpPr/>
          <p:nvPr/>
        </p:nvSpPr>
        <p:spPr>
          <a:xfrm>
            <a:off x="683568" y="2765827"/>
            <a:ext cx="7848872" cy="203132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Os critérios que determinam a obrigatoriedade de notificação, foram substancialmente alterados, sendo que ficam sujeitas a notificação as concentrações que (Artigo 37.º da LPDC):</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400" b="0" i="0" u="none" strike="noStrike" kern="0" cap="none" spc="0" normalizeH="0" baseline="0" noProof="0" dirty="0">
                <a:ln>
                  <a:noFill/>
                </a:ln>
                <a:solidFill>
                  <a:prstClr val="black"/>
                </a:solidFill>
                <a:effectLst/>
                <a:uLnTx/>
                <a:uFillTx/>
              </a:rPr>
              <a:t>Criem ou reforcem uma quota de mercado superior a 50%; </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400" b="0" i="0" u="none" strike="noStrike" kern="0" cap="none" spc="0" normalizeH="0" baseline="0" noProof="0" dirty="0">
                <a:ln>
                  <a:noFill/>
                </a:ln>
                <a:solidFill>
                  <a:prstClr val="black"/>
                </a:solidFill>
                <a:effectLst/>
                <a:uLnTx/>
                <a:uFillTx/>
              </a:rPr>
              <a:t>Criem ou reforcem uma quota de mercado superior a 30% e inferior a 50%, desde que o volume de negócios em Portugal, por pelo menos duas das empresas, no último exercício, tenha sido superior a 5 milhões de euros; </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400" b="0" i="0" u="none" strike="noStrike" kern="0" cap="none" spc="0" normalizeH="0" baseline="0" noProof="0" dirty="0">
                <a:ln>
                  <a:noFill/>
                </a:ln>
                <a:solidFill>
                  <a:prstClr val="black"/>
                </a:solidFill>
                <a:effectLst/>
                <a:uLnTx/>
                <a:uFillTx/>
              </a:rPr>
              <a:t>O volume de negócios das empresas participantes em Portugal, no último exercício, tenha sido superior a 100 milhões de euros, e o de pelo menos duas empresas participantes, tenha sido superior a 5 milhões de euros. </a:t>
            </a:r>
          </a:p>
        </p:txBody>
      </p:sp>
      <p:sp>
        <p:nvSpPr>
          <p:cNvPr id="5" name="Rectângulo 1">
            <a:extLst>
              <a:ext uri="{FF2B5EF4-FFF2-40B4-BE49-F238E27FC236}">
                <a16:creationId xmlns:a16="http://schemas.microsoft.com/office/drawing/2014/main" id="{16A6C3E2-F591-2979-DE42-8744716AFD03}"/>
              </a:ext>
            </a:extLst>
          </p:cNvPr>
          <p:cNvSpPr/>
          <p:nvPr/>
        </p:nvSpPr>
        <p:spPr>
          <a:xfrm>
            <a:off x="665912" y="4869160"/>
            <a:ext cx="7956192" cy="116955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Estes critérios possibilitam por um lado, que o controlo de concentrações seja </a:t>
            </a:r>
            <a:r>
              <a:rPr kumimoji="0" lang="pt-PT" sz="1400" b="0" i="0" u="none" strike="noStrike" kern="0" cap="none" spc="0" normalizeH="0" baseline="0" noProof="0" dirty="0" err="1">
                <a:ln>
                  <a:noFill/>
                </a:ln>
                <a:solidFill>
                  <a:prstClr val="black"/>
                </a:solidFill>
                <a:effectLst/>
                <a:uLnTx/>
                <a:uFillTx/>
              </a:rPr>
              <a:t>redirecionado</a:t>
            </a:r>
            <a:r>
              <a:rPr kumimoji="0" lang="pt-PT" sz="1400" b="0" i="0" u="none" strike="noStrike" kern="0" cap="none" spc="0" normalizeH="0" baseline="0" noProof="0" dirty="0">
                <a:ln>
                  <a:noFill/>
                </a:ln>
                <a:solidFill>
                  <a:prstClr val="black"/>
                </a:solidFill>
                <a:effectLst/>
                <a:uLnTx/>
                <a:uFillTx/>
              </a:rPr>
              <a:t> para a análise de operações geradoras de problemas </a:t>
            </a:r>
            <a:r>
              <a:rPr kumimoji="0" lang="pt-PT" sz="1400" b="0" i="1" u="none" strike="noStrike" kern="0" cap="none" spc="0" normalizeH="0" baseline="0" noProof="0" dirty="0">
                <a:ln>
                  <a:noFill/>
                </a:ln>
                <a:solidFill>
                  <a:prstClr val="black"/>
                </a:solidFill>
                <a:effectLst/>
                <a:uLnTx/>
                <a:uFillTx/>
              </a:rPr>
              <a:t>jus concorrenciais</a:t>
            </a:r>
            <a:r>
              <a:rPr kumimoji="0" lang="pt-PT" sz="1400" b="0" i="0" u="none" strike="noStrike" kern="0" cap="none" spc="0" normalizeH="0" baseline="0" noProof="0" dirty="0">
                <a:ln>
                  <a:noFill/>
                </a:ln>
                <a:solidFill>
                  <a:prstClr val="black"/>
                </a:solidFill>
                <a:effectLst/>
                <a:uLnTx/>
                <a:uFillTx/>
              </a:rPr>
              <a:t> e por outro, a isenção da obrigatoriedade de notificação de grande parte das operações que não têm impacto revelante na estrutura de mercado e na economia nacional.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O objetivo  é o de remover os obstáculos administrativos que dificultam a atividade das empresas.</a:t>
            </a:r>
          </a:p>
        </p:txBody>
      </p:sp>
    </p:spTree>
    <p:extLst>
      <p:ext uri="{BB962C8B-B14F-4D97-AF65-F5344CB8AC3E}">
        <p14:creationId xmlns:p14="http://schemas.microsoft.com/office/powerpoint/2010/main" val="2353246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A0D1957-D13D-5FC6-C430-21E3C77396BB}"/>
              </a:ext>
            </a:extLst>
          </p:cNvPr>
          <p:cNvSpPr txBox="1"/>
          <p:nvPr/>
        </p:nvSpPr>
        <p:spPr>
          <a:xfrm>
            <a:off x="611560" y="1388675"/>
            <a:ext cx="7992888" cy="424731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O critério evolui de:</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prstClr val="black"/>
                </a:solidFill>
                <a:effectLst/>
                <a:uLnTx/>
                <a:uFillTx/>
              </a:rPr>
              <a:t>Posição dominante </a:t>
            </a:r>
            <a:r>
              <a:rPr kumimoji="0" lang="pt-PT" sz="1800" b="0" i="0" u="none" strike="noStrike" kern="0" cap="none" spc="0" normalizeH="0" baseline="0" noProof="0" dirty="0">
                <a:ln>
                  <a:noFill/>
                </a:ln>
                <a:solidFill>
                  <a:prstClr val="black"/>
                </a:solidFill>
                <a:effectLst/>
                <a:uLnTx/>
                <a:uFillTx/>
              </a:rPr>
              <a:t> (critério que vigorou até 2004 – se passasse a ter posição dominante ou reforçasse era proibida)		</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	Para </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prstClr val="black"/>
                </a:solidFill>
                <a:effectLst/>
                <a:uLnTx/>
                <a:uFillTx/>
              </a:rPr>
              <a:t>Operação </a:t>
            </a:r>
            <a:r>
              <a:rPr kumimoji="0" lang="pt-PT" sz="1800" b="1" i="0" u="none" strike="noStrike" kern="0" cap="none" spc="0" normalizeH="0" baseline="0" noProof="0" dirty="0" err="1">
                <a:ln>
                  <a:noFill/>
                </a:ln>
                <a:solidFill>
                  <a:prstClr val="black"/>
                </a:solidFill>
                <a:effectLst/>
                <a:uLnTx/>
                <a:uFillTx/>
              </a:rPr>
              <a:t>projetada</a:t>
            </a:r>
            <a:r>
              <a:rPr kumimoji="0" lang="pt-PT" sz="1800" b="1" i="0" u="none" strike="noStrike" kern="0" cap="none" spc="0" normalizeH="0" baseline="0" noProof="0" dirty="0">
                <a:ln>
                  <a:noFill/>
                </a:ln>
                <a:solidFill>
                  <a:prstClr val="black"/>
                </a:solidFill>
                <a:effectLst/>
                <a:uLnTx/>
                <a:uFillTx/>
              </a:rPr>
              <a:t> que resulta entraves significativos à concorrência e que se podem transformar numa posição dominante</a:t>
            </a:r>
            <a:r>
              <a:rPr kumimoji="0" lang="pt-PT" sz="1800" b="0" i="0" u="none" strike="noStrike" kern="0" cap="none" spc="0" normalizeH="0" baseline="0" noProof="0" dirty="0">
                <a:ln>
                  <a:noFill/>
                </a:ln>
                <a:solidFill>
                  <a:prstClr val="black"/>
                </a:solidFill>
                <a:effectLst/>
                <a:uLnTx/>
                <a:uFillTx/>
              </a:rPr>
              <a:t> (se sim, é proibida e não é autorizada)</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A </a:t>
            </a:r>
            <a:r>
              <a:rPr kumimoji="0" lang="pt-PT" sz="1800" b="0" i="0" u="none" strike="noStrike" kern="0" cap="none" spc="0" normalizeH="0" baseline="0" noProof="0" dirty="0" err="1">
                <a:ln>
                  <a:noFill/>
                </a:ln>
                <a:solidFill>
                  <a:prstClr val="black"/>
                </a:solidFill>
                <a:effectLst/>
                <a:uLnTx/>
                <a:uFillTx/>
              </a:rPr>
              <a:t>AdC</a:t>
            </a:r>
            <a:r>
              <a:rPr kumimoji="0" lang="pt-PT" sz="1800" b="0" i="0" u="none" strike="noStrike" kern="0" cap="none" spc="0" normalizeH="0" baseline="0" noProof="0" dirty="0">
                <a:ln>
                  <a:noFill/>
                </a:ln>
                <a:solidFill>
                  <a:prstClr val="black"/>
                </a:solidFill>
                <a:effectLst/>
                <a:uLnTx/>
                <a:uFillTx/>
              </a:rPr>
              <a:t> no decurso do processo e antes de proibir propõe sempre medidas para evitar o indeferimento </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endParaRPr>
          </a:p>
        </p:txBody>
      </p:sp>
      <p:sp>
        <p:nvSpPr>
          <p:cNvPr id="3" name="Rectângulo 3">
            <a:extLst>
              <a:ext uri="{FF2B5EF4-FFF2-40B4-BE49-F238E27FC236}">
                <a16:creationId xmlns:a16="http://schemas.microsoft.com/office/drawing/2014/main" id="{D12210B3-E0A6-DF76-092F-4EF95F1B6B78}"/>
              </a:ext>
            </a:extLst>
          </p:cNvPr>
          <p:cNvSpPr/>
          <p:nvPr/>
        </p:nvSpPr>
        <p:spPr>
          <a:xfrm>
            <a:off x="683568" y="692696"/>
            <a:ext cx="3049296"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Regime das concentrações </a:t>
            </a:r>
          </a:p>
        </p:txBody>
      </p:sp>
    </p:spTree>
    <p:extLst>
      <p:ext uri="{BB962C8B-B14F-4D97-AF65-F5344CB8AC3E}">
        <p14:creationId xmlns:p14="http://schemas.microsoft.com/office/powerpoint/2010/main" val="651797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2">
            <a:extLst>
              <a:ext uri="{FF2B5EF4-FFF2-40B4-BE49-F238E27FC236}">
                <a16:creationId xmlns:a16="http://schemas.microsoft.com/office/drawing/2014/main" id="{48BEABBC-FE82-7908-28CE-764E563C2BDC}"/>
              </a:ext>
            </a:extLst>
          </p:cNvPr>
          <p:cNvSpPr/>
          <p:nvPr/>
        </p:nvSpPr>
        <p:spPr>
          <a:xfrm>
            <a:off x="683568" y="692696"/>
            <a:ext cx="4532266"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Lei n.º 19/2012</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Operações de concentração de empresas</a:t>
            </a:r>
          </a:p>
        </p:txBody>
      </p:sp>
      <p:sp>
        <p:nvSpPr>
          <p:cNvPr id="3" name="Rectângulo 3">
            <a:extLst>
              <a:ext uri="{FF2B5EF4-FFF2-40B4-BE49-F238E27FC236}">
                <a16:creationId xmlns:a16="http://schemas.microsoft.com/office/drawing/2014/main" id="{DA3EB2CA-81C1-F8B9-C301-E62FF71E9925}"/>
              </a:ext>
            </a:extLst>
          </p:cNvPr>
          <p:cNvSpPr/>
          <p:nvPr/>
        </p:nvSpPr>
        <p:spPr>
          <a:xfrm>
            <a:off x="683568" y="1421482"/>
            <a:ext cx="7992888" cy="440120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Artigo 36.º</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400" b="1" i="1" u="none" strike="noStrike" kern="0" cap="none" spc="0" normalizeH="0" baseline="0" noProof="0" dirty="0">
                <a:ln>
                  <a:noFill/>
                </a:ln>
                <a:solidFill>
                  <a:prstClr val="black"/>
                </a:solidFill>
                <a:effectLst/>
                <a:uLnTx/>
                <a:uFillTx/>
              </a:rPr>
              <a:t>Concentração de empresas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1 — Entende -se haver uma concentração de empresas, para efeitos da presente lei, quando se verifique uma mudança duradoura de controlo sobre a totalidade ou parte de uma ou mais empresas, em resultado: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a) Da fusão de duas ou mais empresas ou partes de empresas anteriormente independentes;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b) Da aquisição, </a:t>
            </a:r>
            <a:r>
              <a:rPr kumimoji="0" lang="pt-PT" sz="1400" b="0" i="1" u="none" strike="noStrike" kern="0" cap="none" spc="0" normalizeH="0" baseline="0" noProof="0" dirty="0" err="1">
                <a:ln>
                  <a:noFill/>
                </a:ln>
                <a:solidFill>
                  <a:prstClr val="black"/>
                </a:solidFill>
                <a:effectLst/>
                <a:uLnTx/>
                <a:uFillTx/>
              </a:rPr>
              <a:t>direta</a:t>
            </a:r>
            <a:r>
              <a:rPr kumimoji="0" lang="pt-PT" sz="1400" b="0" i="1" u="none" strike="noStrike" kern="0" cap="none" spc="0" normalizeH="0" baseline="0" noProof="0" dirty="0">
                <a:ln>
                  <a:noFill/>
                </a:ln>
                <a:solidFill>
                  <a:prstClr val="black"/>
                </a:solidFill>
                <a:effectLst/>
                <a:uLnTx/>
                <a:uFillTx/>
              </a:rPr>
              <a:t> ou </a:t>
            </a:r>
            <a:r>
              <a:rPr kumimoji="0" lang="pt-PT" sz="1400" b="0" i="1" u="none" strike="noStrike" kern="0" cap="none" spc="0" normalizeH="0" baseline="0" noProof="0" dirty="0" err="1">
                <a:ln>
                  <a:noFill/>
                </a:ln>
                <a:solidFill>
                  <a:prstClr val="black"/>
                </a:solidFill>
                <a:effectLst/>
                <a:uLnTx/>
                <a:uFillTx/>
              </a:rPr>
              <a:t>indireta</a:t>
            </a:r>
            <a:r>
              <a:rPr kumimoji="0" lang="pt-PT" sz="1400" b="0" i="1" u="none" strike="noStrike" kern="0" cap="none" spc="0" normalizeH="0" baseline="0" noProof="0" dirty="0">
                <a:ln>
                  <a:noFill/>
                </a:ln>
                <a:solidFill>
                  <a:prstClr val="black"/>
                </a:solidFill>
                <a:effectLst/>
                <a:uLnTx/>
                <a:uFillTx/>
              </a:rPr>
              <a:t>, do controlo da totalidade ou de partes do capital social ou de elementos do </a:t>
            </a:r>
            <a:r>
              <a:rPr kumimoji="0" lang="pt-PT" sz="1400" b="0" i="1" u="none" strike="noStrike" kern="0" cap="none" spc="0" normalizeH="0" baseline="0" noProof="0" dirty="0" err="1">
                <a:ln>
                  <a:noFill/>
                </a:ln>
                <a:solidFill>
                  <a:prstClr val="black"/>
                </a:solidFill>
                <a:effectLst/>
                <a:uLnTx/>
                <a:uFillTx/>
              </a:rPr>
              <a:t>ativo</a:t>
            </a:r>
            <a:r>
              <a:rPr kumimoji="0" lang="pt-PT" sz="1400" b="0" i="1" u="none" strike="noStrike" kern="0" cap="none" spc="0" normalizeH="0" baseline="0" noProof="0" dirty="0">
                <a:ln>
                  <a:noFill/>
                </a:ln>
                <a:solidFill>
                  <a:prstClr val="black"/>
                </a:solidFill>
                <a:effectLst/>
                <a:uLnTx/>
                <a:uFillTx/>
              </a:rPr>
              <a:t> de uma ou de várias outras empresas, por uma ou mais empresas ou por uma ou mais pessoas que já detenham o controlo de, pelo menos, uma empresa.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2 — A criação de uma empresa comum constitui uma concentração de empresas, na </a:t>
            </a:r>
            <a:r>
              <a:rPr kumimoji="0" lang="pt-PT" sz="1400" b="0" i="1" u="none" strike="noStrike" kern="0" cap="none" spc="0" normalizeH="0" baseline="0" noProof="0" dirty="0" err="1">
                <a:ln>
                  <a:noFill/>
                </a:ln>
                <a:solidFill>
                  <a:prstClr val="black"/>
                </a:solidFill>
                <a:effectLst/>
                <a:uLnTx/>
                <a:uFillTx/>
              </a:rPr>
              <a:t>aceção</a:t>
            </a:r>
            <a:r>
              <a:rPr kumimoji="0" lang="pt-PT" sz="1400" b="0" i="1" u="none" strike="noStrike" kern="0" cap="none" spc="0" normalizeH="0" baseline="0" noProof="0" dirty="0">
                <a:ln>
                  <a:noFill/>
                </a:ln>
                <a:solidFill>
                  <a:prstClr val="black"/>
                </a:solidFill>
                <a:effectLst/>
                <a:uLnTx/>
                <a:uFillTx/>
              </a:rPr>
              <a:t> da alínea b) do número anterior, desde que a empresa comum desempenhe de forma duradoura as funções de uma entidade económica autónoma.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3 — Para efeitos do disposto nos números anteriores, o controlo decorre de qualquer ato, independentemente da forma que este assuma, que implique a possibilidade de exercer, com </a:t>
            </a:r>
            <a:r>
              <a:rPr kumimoji="0" lang="pt-PT" sz="1400" b="0" i="1" u="none" strike="noStrike" kern="0" cap="none" spc="0" normalizeH="0" baseline="0" noProof="0" dirty="0" err="1">
                <a:ln>
                  <a:noFill/>
                </a:ln>
                <a:solidFill>
                  <a:prstClr val="black"/>
                </a:solidFill>
                <a:effectLst/>
                <a:uLnTx/>
                <a:uFillTx/>
              </a:rPr>
              <a:t>caráter</a:t>
            </a:r>
            <a:r>
              <a:rPr kumimoji="0" lang="pt-PT" sz="1400" b="0" i="1" u="none" strike="noStrike" kern="0" cap="none" spc="0" normalizeH="0" baseline="0" noProof="0" dirty="0">
                <a:ln>
                  <a:noFill/>
                </a:ln>
                <a:solidFill>
                  <a:prstClr val="black"/>
                </a:solidFill>
                <a:effectLst/>
                <a:uLnTx/>
                <a:uFillTx/>
              </a:rPr>
              <a:t> duradouro, isoladamente ou em conjunto, e tendo em conta as circunstâncias de facto ou de direito, uma influência determinante sobre a </a:t>
            </a:r>
            <a:r>
              <a:rPr kumimoji="0" lang="pt-PT" sz="1400" b="0" i="1" u="none" strike="noStrike" kern="0" cap="none" spc="0" normalizeH="0" baseline="0" noProof="0" dirty="0" err="1">
                <a:ln>
                  <a:noFill/>
                </a:ln>
                <a:solidFill>
                  <a:prstClr val="black"/>
                </a:solidFill>
                <a:effectLst/>
                <a:uLnTx/>
                <a:uFillTx/>
              </a:rPr>
              <a:t>atividade</a:t>
            </a:r>
            <a:r>
              <a:rPr kumimoji="0" lang="pt-PT" sz="1400" b="0" i="1" u="none" strike="noStrike" kern="0" cap="none" spc="0" normalizeH="0" baseline="0" noProof="0" dirty="0">
                <a:ln>
                  <a:noFill/>
                </a:ln>
                <a:solidFill>
                  <a:prstClr val="black"/>
                </a:solidFill>
                <a:effectLst/>
                <a:uLnTx/>
                <a:uFillTx/>
              </a:rPr>
              <a:t> de uma empresa, nomeadamente:</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a) A aquisição da totalidade ou de parte do capital social;</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b) A aquisição de direitos de propriedade, de uso ou de fruição sobre a totalidade ou parte dos </a:t>
            </a:r>
            <a:r>
              <a:rPr kumimoji="0" lang="pt-PT" sz="1400" b="0" i="1" u="none" strike="noStrike" kern="0" cap="none" spc="0" normalizeH="0" baseline="0" noProof="0" dirty="0" err="1">
                <a:ln>
                  <a:noFill/>
                </a:ln>
                <a:solidFill>
                  <a:prstClr val="black"/>
                </a:solidFill>
                <a:effectLst/>
                <a:uLnTx/>
                <a:uFillTx/>
              </a:rPr>
              <a:t>ativos</a:t>
            </a:r>
            <a:r>
              <a:rPr kumimoji="0" lang="pt-PT" sz="1400" b="0" i="1" u="none" strike="noStrike" kern="0" cap="none" spc="0" normalizeH="0" baseline="0" noProof="0" dirty="0">
                <a:ln>
                  <a:noFill/>
                </a:ln>
                <a:solidFill>
                  <a:prstClr val="black"/>
                </a:solidFill>
                <a:effectLst/>
                <a:uLnTx/>
                <a:uFillTx/>
              </a:rPr>
              <a:t> de uma empresa;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c) A aquisição de direitos ou celebração de contratos que confiram uma influência determinante na composição ou nas deliberações ou decisões dos órgãos de uma empresa.</a:t>
            </a:r>
          </a:p>
        </p:txBody>
      </p:sp>
    </p:spTree>
    <p:extLst>
      <p:ext uri="{BB962C8B-B14F-4D97-AF65-F5344CB8AC3E}">
        <p14:creationId xmlns:p14="http://schemas.microsoft.com/office/powerpoint/2010/main" val="1569678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2">
            <a:extLst>
              <a:ext uri="{FF2B5EF4-FFF2-40B4-BE49-F238E27FC236}">
                <a16:creationId xmlns:a16="http://schemas.microsoft.com/office/drawing/2014/main" id="{831A674C-F372-7957-63A9-26BF51EC9B48}"/>
              </a:ext>
            </a:extLst>
          </p:cNvPr>
          <p:cNvSpPr/>
          <p:nvPr/>
        </p:nvSpPr>
        <p:spPr>
          <a:xfrm>
            <a:off x="683568" y="692696"/>
            <a:ext cx="4532266"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Lei n.º 19/2012</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Operações de concentração de empresas</a:t>
            </a:r>
          </a:p>
        </p:txBody>
      </p:sp>
      <p:sp>
        <p:nvSpPr>
          <p:cNvPr id="3" name="Rectângulo 3">
            <a:extLst>
              <a:ext uri="{FF2B5EF4-FFF2-40B4-BE49-F238E27FC236}">
                <a16:creationId xmlns:a16="http://schemas.microsoft.com/office/drawing/2014/main" id="{E00C9B09-D776-F024-44E5-792CC02864DE}"/>
              </a:ext>
            </a:extLst>
          </p:cNvPr>
          <p:cNvSpPr/>
          <p:nvPr/>
        </p:nvSpPr>
        <p:spPr>
          <a:xfrm>
            <a:off x="683568" y="1421482"/>
            <a:ext cx="7992888" cy="353943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Artigo 36.º</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400" b="1" i="1" u="none" strike="noStrike" kern="0" cap="none" spc="0" normalizeH="0" baseline="0" noProof="0" dirty="0">
                <a:ln>
                  <a:noFill/>
                </a:ln>
                <a:solidFill>
                  <a:prstClr val="black"/>
                </a:solidFill>
                <a:effectLst/>
                <a:uLnTx/>
                <a:uFillTx/>
              </a:rPr>
              <a:t>Concentração de empresas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1" i="1" u="none" strike="noStrike" kern="0" cap="none" spc="0" normalizeH="0" baseline="0" noProof="0" dirty="0">
                <a:ln>
                  <a:noFill/>
                </a:ln>
                <a:solidFill>
                  <a:prstClr val="black"/>
                </a:solidFill>
                <a:effectLst/>
                <a:uLnTx/>
                <a:uFillTx/>
              </a:rPr>
              <a:t>(…)</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4 - Não é havida como concentração de empresas:</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a) A aquisição de participações ou de ativos pelo administrador de insolvência no âmbito de um processo de insolvência;</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b) A aquisição de participações com meras funções de garantia;</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c) A aquisição de participações por instituições de crédito, sociedades financeiras ou empresas de seguros em empresas com objeto distinto do objeto de qualquer um destes três tipos de empresas, com caráter meramente temporário e para efeitos de revenda, desde que tal aquisição não seja realizada numa base duradoura, não exerçam os direitos de voto inerentes a essas participações com o objetivo de determinar o comportamento concorrencial das referidas empresas ou que apenas exerçam tais direitos de voto com o objetivo de preparar a alienação total ou parcial das referidas empresas ou do seu ativo ou a alienação dessas participações, e desde que tal alienação ocorra no prazo de um ano a contar da data da aquisição, podendo o prazo ser prorrogado pela Autoridade da Concorrência se as adquirentes demonstrarem que a alienação em causa não foi possível, por motivo atendível, no prazo referido.</a:t>
            </a:r>
          </a:p>
        </p:txBody>
      </p:sp>
    </p:spTree>
    <p:extLst>
      <p:ext uri="{BB962C8B-B14F-4D97-AF65-F5344CB8AC3E}">
        <p14:creationId xmlns:p14="http://schemas.microsoft.com/office/powerpoint/2010/main" val="2650642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4">
            <a:extLst>
              <a:ext uri="{FF2B5EF4-FFF2-40B4-BE49-F238E27FC236}">
                <a16:creationId xmlns:a16="http://schemas.microsoft.com/office/drawing/2014/main" id="{0AD95F3C-E7F1-D7C9-5230-1D66B9BB8B08}"/>
              </a:ext>
            </a:extLst>
          </p:cNvPr>
          <p:cNvSpPr/>
          <p:nvPr/>
        </p:nvSpPr>
        <p:spPr>
          <a:xfrm>
            <a:off x="251520" y="1115061"/>
            <a:ext cx="8496944" cy="489364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200" b="0" i="1" u="none" strike="noStrike" kern="0" cap="none" spc="0" normalizeH="0" baseline="0" noProof="0" dirty="0">
                <a:ln>
                  <a:noFill/>
                </a:ln>
                <a:solidFill>
                  <a:prstClr val="black"/>
                </a:solidFill>
                <a:effectLst/>
                <a:uLnTx/>
                <a:uFillTx/>
              </a:rPr>
              <a:t>Artigo 37.º</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200" b="1" i="1" u="none" strike="noStrike" kern="0" cap="none" spc="0" normalizeH="0" baseline="0" noProof="0" dirty="0">
                <a:ln>
                  <a:noFill/>
                </a:ln>
                <a:solidFill>
                  <a:prstClr val="black"/>
                </a:solidFill>
                <a:effectLst/>
                <a:uLnTx/>
                <a:uFillTx/>
              </a:rPr>
              <a:t>Notificação prévia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1" u="none" strike="noStrike" kern="0" cap="none" spc="0" normalizeH="0" baseline="0" noProof="0" dirty="0">
                <a:ln>
                  <a:noFill/>
                </a:ln>
                <a:solidFill>
                  <a:prstClr val="black"/>
                </a:solidFill>
                <a:effectLst/>
                <a:uLnTx/>
                <a:uFillTx/>
              </a:rPr>
              <a:t>1 — As operações de concentração de empresas estão sujeitas a notificação prévia quando preencham uma das seguintes condições: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1" u="none" strike="noStrike" kern="0" cap="none" spc="0" normalizeH="0" baseline="0" noProof="0" dirty="0">
                <a:ln>
                  <a:noFill/>
                </a:ln>
                <a:solidFill>
                  <a:prstClr val="black"/>
                </a:solidFill>
                <a:effectLst/>
                <a:uLnTx/>
                <a:uFillTx/>
              </a:rPr>
              <a:t>a) Em consequência da sua realização se adquira, crie ou reforce uma quota igual ou superior a 50 % no mercado nacional de determinado bem ou serviço, ou numa parte substancial deste;</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1" u="none" strike="noStrike" kern="0" cap="none" spc="0" normalizeH="0" baseline="0" noProof="0" dirty="0">
                <a:ln>
                  <a:noFill/>
                </a:ln>
                <a:solidFill>
                  <a:prstClr val="black"/>
                </a:solidFill>
                <a:effectLst/>
                <a:uLnTx/>
                <a:uFillTx/>
              </a:rPr>
              <a:t>b) Em consequência da sua realização se adquira, crie ou reforce uma quota igual ou superior a 30 % e inferior a 50 % no mercado nacional de determinado bem ou serviço, ou numa parte substancial deste, desde que o volume de negócios realizado individualmente em Portugal, no último exercício, por pelo menos duas das empresas que participam na operação de concentração seja superior a cinco milhões de euros, líquidos dos impostos com estes </a:t>
            </a:r>
            <a:r>
              <a:rPr kumimoji="0" lang="pt-PT" sz="1200" b="0" i="1" u="none" strike="noStrike" kern="0" cap="none" spc="0" normalizeH="0" baseline="0" noProof="0" dirty="0" err="1">
                <a:ln>
                  <a:noFill/>
                </a:ln>
                <a:solidFill>
                  <a:prstClr val="black"/>
                </a:solidFill>
                <a:effectLst/>
                <a:uLnTx/>
                <a:uFillTx/>
              </a:rPr>
              <a:t>diretamente</a:t>
            </a:r>
            <a:r>
              <a:rPr kumimoji="0" lang="pt-PT" sz="1200" b="0" i="1" u="none" strike="noStrike" kern="0" cap="none" spc="0" normalizeH="0" baseline="0" noProof="0" dirty="0">
                <a:ln>
                  <a:noFill/>
                </a:ln>
                <a:solidFill>
                  <a:prstClr val="black"/>
                </a:solidFill>
                <a:effectLst/>
                <a:uLnTx/>
                <a:uFillTx/>
              </a:rPr>
              <a:t> relacionados;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1" u="none" strike="noStrike" kern="0" cap="none" spc="0" normalizeH="0" baseline="0" noProof="0" dirty="0">
                <a:ln>
                  <a:noFill/>
                </a:ln>
                <a:solidFill>
                  <a:prstClr val="black"/>
                </a:solidFill>
                <a:effectLst/>
                <a:uLnTx/>
                <a:uFillTx/>
              </a:rPr>
              <a:t>c) O conjunto das empresas que participam na concentração tenha realizado em Portugal, no último exercício, um volume de negócios superior a 100 milhões de euros, líquidos dos impostos com este </a:t>
            </a:r>
            <a:r>
              <a:rPr kumimoji="0" lang="pt-PT" sz="1200" b="0" i="1" u="none" strike="noStrike" kern="0" cap="none" spc="0" normalizeH="0" baseline="0" noProof="0" dirty="0" err="1">
                <a:ln>
                  <a:noFill/>
                </a:ln>
                <a:solidFill>
                  <a:prstClr val="black"/>
                </a:solidFill>
                <a:effectLst/>
                <a:uLnTx/>
                <a:uFillTx/>
              </a:rPr>
              <a:t>diretamente</a:t>
            </a:r>
            <a:r>
              <a:rPr kumimoji="0" lang="pt-PT" sz="1200" b="0" i="1" u="none" strike="noStrike" kern="0" cap="none" spc="0" normalizeH="0" baseline="0" noProof="0" dirty="0">
                <a:ln>
                  <a:noFill/>
                </a:ln>
                <a:solidFill>
                  <a:prstClr val="black"/>
                </a:solidFill>
                <a:effectLst/>
                <a:uLnTx/>
                <a:uFillTx/>
              </a:rPr>
              <a:t> relacionados, desde que o volume de negócios realizado individualmente em Portugal por pelo menos duas dessas empresas seja superior a cinco milhões de euros.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1" u="none" strike="noStrike" kern="0" cap="none" spc="0" normalizeH="0" baseline="0" noProof="0" dirty="0">
                <a:ln>
                  <a:noFill/>
                </a:ln>
                <a:solidFill>
                  <a:prstClr val="black"/>
                </a:solidFill>
                <a:effectLst/>
                <a:uLnTx/>
                <a:uFillTx/>
              </a:rPr>
              <a:t>2 — As operações de concentração abrangidas pela presente lei devem ser notificadas à Autoridade da Concorrência após a conclusão do acordo e antes de realizadas, sendo caso disso, após a data da divulgação do anúncio preliminar de uma oferta pública de aquisição ou de troca, ou da divulgação de anúncio de aquisição de uma participação de controlo em sociedade emitente de </a:t>
            </a:r>
            <a:r>
              <a:rPr kumimoji="0" lang="pt-PT" sz="1200" b="0" i="1" u="none" strike="noStrike" kern="0" cap="none" spc="0" normalizeH="0" baseline="0" noProof="0" dirty="0" err="1">
                <a:ln>
                  <a:noFill/>
                </a:ln>
                <a:solidFill>
                  <a:prstClr val="black"/>
                </a:solidFill>
                <a:effectLst/>
                <a:uLnTx/>
                <a:uFillTx/>
              </a:rPr>
              <a:t>ações</a:t>
            </a:r>
            <a:r>
              <a:rPr kumimoji="0" lang="pt-PT" sz="1200" b="0" i="1" u="none" strike="noStrike" kern="0" cap="none" spc="0" normalizeH="0" baseline="0" noProof="0" dirty="0">
                <a:ln>
                  <a:noFill/>
                </a:ln>
                <a:solidFill>
                  <a:prstClr val="black"/>
                </a:solidFill>
                <a:effectLst/>
                <a:uLnTx/>
                <a:uFillTx/>
              </a:rPr>
              <a:t> admitidas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1" u="none" strike="noStrike" kern="0" cap="none" spc="0" normalizeH="0" baseline="0" noProof="0" dirty="0">
                <a:ln>
                  <a:noFill/>
                </a:ln>
                <a:solidFill>
                  <a:prstClr val="black"/>
                </a:solidFill>
                <a:effectLst/>
                <a:uLnTx/>
                <a:uFillTx/>
              </a:rPr>
              <a:t>à negociação em mercado regulamentado, ou ainda, no caso de uma operação de concentração que resulte de procedimento para a formação de contrato público, após a adjudicação definitiva e antes de realizada.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1" u="none" strike="noStrike" kern="0" cap="none" spc="0" normalizeH="0" baseline="0" noProof="0" dirty="0">
                <a:ln>
                  <a:noFill/>
                </a:ln>
                <a:solidFill>
                  <a:prstClr val="black"/>
                </a:solidFill>
                <a:effectLst/>
                <a:uLnTx/>
                <a:uFillTx/>
              </a:rPr>
              <a:t>3 — Nos casos a que se refere a parte final do número anterior, a entidade adjudicante regulará, no programa do procedimento para a formação de contrato público, a articulação desse procedimento com o regime de controlo de operações de concentração consagrado na presente lei.</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1" u="none" strike="noStrike" kern="0" cap="none" spc="0" normalizeH="0" baseline="0" noProof="0" dirty="0">
                <a:ln>
                  <a:noFill/>
                </a:ln>
                <a:solidFill>
                  <a:prstClr val="black"/>
                </a:solidFill>
                <a:effectLst/>
                <a:uLnTx/>
                <a:uFillTx/>
              </a:rPr>
              <a:t>4 — Quando as empresas que participem numa operação de concentração demonstrem junto da Autoridade da Concorrência uma intenção séria de concluir um acordo ou, no caso de uma oferta pública de aquisição ou de troca, a intenção pública de realizar tal oferta, desde que do acordo ou da oferta previstos resulte uma operação de concentração, a mesma pode ser </a:t>
            </a:r>
            <a:r>
              <a:rPr kumimoji="0" lang="pt-PT" sz="1200" b="0" i="1" u="none" strike="noStrike" kern="0" cap="none" spc="0" normalizeH="0" baseline="0" noProof="0" dirty="0" err="1">
                <a:ln>
                  <a:noFill/>
                </a:ln>
                <a:solidFill>
                  <a:prstClr val="black"/>
                </a:solidFill>
                <a:effectLst/>
                <a:uLnTx/>
                <a:uFillTx/>
              </a:rPr>
              <a:t>objeto</a:t>
            </a:r>
            <a:r>
              <a:rPr kumimoji="0" lang="pt-PT" sz="1200" b="0" i="1" u="none" strike="noStrike" kern="0" cap="none" spc="0" normalizeH="0" baseline="0" noProof="0" dirty="0">
                <a:ln>
                  <a:noFill/>
                </a:ln>
                <a:solidFill>
                  <a:prstClr val="black"/>
                </a:solidFill>
                <a:effectLst/>
                <a:uLnTx/>
                <a:uFillTx/>
              </a:rPr>
              <a:t> de notificação voluntária à Autoridade da Concorrência, em fase anterior à da constituição da obrigação prevista no n.º 2 do presente artigo.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1" u="none" strike="noStrike" kern="0" cap="none" spc="0" normalizeH="0" baseline="0" noProof="0" dirty="0">
                <a:ln>
                  <a:noFill/>
                </a:ln>
                <a:solidFill>
                  <a:prstClr val="black"/>
                </a:solidFill>
                <a:effectLst/>
                <a:uLnTx/>
                <a:uFillTx/>
              </a:rPr>
              <a:t>5 — As operações de concentração </a:t>
            </a:r>
            <a:r>
              <a:rPr kumimoji="0" lang="pt-PT" sz="1200" b="0" i="1" u="none" strike="noStrike" kern="0" cap="none" spc="0" normalizeH="0" baseline="0" noProof="0" dirty="0" err="1">
                <a:ln>
                  <a:noFill/>
                </a:ln>
                <a:solidFill>
                  <a:prstClr val="black"/>
                </a:solidFill>
                <a:effectLst/>
                <a:uLnTx/>
                <a:uFillTx/>
              </a:rPr>
              <a:t>projetadas</a:t>
            </a:r>
            <a:r>
              <a:rPr kumimoji="0" lang="pt-PT" sz="1200" b="0" i="1" u="none" strike="noStrike" kern="0" cap="none" spc="0" normalizeH="0" baseline="0" noProof="0" dirty="0">
                <a:ln>
                  <a:noFill/>
                </a:ln>
                <a:solidFill>
                  <a:prstClr val="black"/>
                </a:solidFill>
                <a:effectLst/>
                <a:uLnTx/>
                <a:uFillTx/>
              </a:rPr>
              <a:t> podem ser </a:t>
            </a:r>
            <a:r>
              <a:rPr kumimoji="0" lang="pt-PT" sz="1200" b="0" i="1" u="none" strike="noStrike" kern="0" cap="none" spc="0" normalizeH="0" baseline="0" noProof="0" dirty="0" err="1">
                <a:ln>
                  <a:noFill/>
                </a:ln>
                <a:solidFill>
                  <a:prstClr val="black"/>
                </a:solidFill>
                <a:effectLst/>
                <a:uLnTx/>
                <a:uFillTx/>
              </a:rPr>
              <a:t>objeto</a:t>
            </a:r>
            <a:r>
              <a:rPr kumimoji="0" lang="pt-PT" sz="1200" b="0" i="1" u="none" strike="noStrike" kern="0" cap="none" spc="0" normalizeH="0" baseline="0" noProof="0" dirty="0">
                <a:ln>
                  <a:noFill/>
                </a:ln>
                <a:solidFill>
                  <a:prstClr val="black"/>
                </a:solidFill>
                <a:effectLst/>
                <a:uLnTx/>
                <a:uFillTx/>
              </a:rPr>
              <a:t> de avaliação prévia pela Autoridade da Concorrência, segundo procedimento estabelecido pela mesma.</a:t>
            </a:r>
          </a:p>
        </p:txBody>
      </p:sp>
      <p:sp>
        <p:nvSpPr>
          <p:cNvPr id="3" name="Rectângulo 5">
            <a:extLst>
              <a:ext uri="{FF2B5EF4-FFF2-40B4-BE49-F238E27FC236}">
                <a16:creationId xmlns:a16="http://schemas.microsoft.com/office/drawing/2014/main" id="{9C01DD6C-938D-DAFC-9B0D-49523BA44368}"/>
              </a:ext>
            </a:extLst>
          </p:cNvPr>
          <p:cNvSpPr/>
          <p:nvPr/>
        </p:nvSpPr>
        <p:spPr>
          <a:xfrm>
            <a:off x="683568" y="692696"/>
            <a:ext cx="2170081"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Notificação prévia </a:t>
            </a:r>
          </a:p>
        </p:txBody>
      </p:sp>
    </p:spTree>
    <p:extLst>
      <p:ext uri="{BB962C8B-B14F-4D97-AF65-F5344CB8AC3E}">
        <p14:creationId xmlns:p14="http://schemas.microsoft.com/office/powerpoint/2010/main" val="2367598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1">
            <a:extLst>
              <a:ext uri="{FF2B5EF4-FFF2-40B4-BE49-F238E27FC236}">
                <a16:creationId xmlns:a16="http://schemas.microsoft.com/office/drawing/2014/main" id="{015D136D-4D72-4C8C-0F58-73C18113911B}"/>
              </a:ext>
            </a:extLst>
          </p:cNvPr>
          <p:cNvSpPr/>
          <p:nvPr/>
        </p:nvSpPr>
        <p:spPr>
          <a:xfrm>
            <a:off x="424776" y="468409"/>
            <a:ext cx="3238644"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Procedimento de notificação</a:t>
            </a:r>
          </a:p>
        </p:txBody>
      </p:sp>
      <p:sp>
        <p:nvSpPr>
          <p:cNvPr id="3" name="Rectângulo 2">
            <a:extLst>
              <a:ext uri="{FF2B5EF4-FFF2-40B4-BE49-F238E27FC236}">
                <a16:creationId xmlns:a16="http://schemas.microsoft.com/office/drawing/2014/main" id="{CAED9159-A966-9F9A-097B-D18265FC862C}"/>
              </a:ext>
            </a:extLst>
          </p:cNvPr>
          <p:cNvSpPr/>
          <p:nvPr/>
        </p:nvSpPr>
        <p:spPr>
          <a:xfrm>
            <a:off x="570547" y="1967217"/>
            <a:ext cx="2495107"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prstClr val="black"/>
                </a:solidFill>
                <a:effectLst/>
                <a:uLnTx/>
                <a:uFillTx/>
              </a:rPr>
              <a:t>Notificação da operação</a:t>
            </a:r>
            <a:endParaRPr kumimoji="0" lang="pt-PT" sz="1800" b="0" i="0" u="none" strike="noStrike" kern="0" cap="none" spc="0" normalizeH="0" baseline="0" noProof="0" dirty="0">
              <a:ln>
                <a:noFill/>
              </a:ln>
              <a:solidFill>
                <a:prstClr val="black"/>
              </a:solidFill>
              <a:effectLst/>
              <a:uLnTx/>
              <a:uFillTx/>
            </a:endParaRPr>
          </a:p>
        </p:txBody>
      </p:sp>
      <p:sp>
        <p:nvSpPr>
          <p:cNvPr id="4" name="Rectângulo 3">
            <a:extLst>
              <a:ext uri="{FF2B5EF4-FFF2-40B4-BE49-F238E27FC236}">
                <a16:creationId xmlns:a16="http://schemas.microsoft.com/office/drawing/2014/main" id="{DDA8CDA0-F929-28A2-3ADD-8921C2520018}"/>
              </a:ext>
            </a:extLst>
          </p:cNvPr>
          <p:cNvSpPr/>
          <p:nvPr/>
        </p:nvSpPr>
        <p:spPr>
          <a:xfrm>
            <a:off x="3089072" y="1991610"/>
            <a:ext cx="5400600" cy="27699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solidFill>
                <a:effectLst/>
                <a:uLnTx/>
                <a:uFillTx/>
              </a:rPr>
              <a:t>Via eletrónica  https://extranet.concorrencia.pt/SNEOC/Login.aspx?IsEnglish=False</a:t>
            </a:r>
          </a:p>
        </p:txBody>
      </p:sp>
      <p:sp>
        <p:nvSpPr>
          <p:cNvPr id="5" name="Rectângulo 4">
            <a:extLst>
              <a:ext uri="{FF2B5EF4-FFF2-40B4-BE49-F238E27FC236}">
                <a16:creationId xmlns:a16="http://schemas.microsoft.com/office/drawing/2014/main" id="{E55449EA-D23D-15F2-91D7-C5F3F609CC70}"/>
              </a:ext>
            </a:extLst>
          </p:cNvPr>
          <p:cNvSpPr/>
          <p:nvPr/>
        </p:nvSpPr>
        <p:spPr>
          <a:xfrm>
            <a:off x="568792" y="2399265"/>
            <a:ext cx="3478453"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prstClr val="black"/>
                </a:solidFill>
                <a:effectLst/>
                <a:uLnTx/>
                <a:uFillTx/>
              </a:rPr>
              <a:t>Produção de efeitos da notificação</a:t>
            </a:r>
            <a:endParaRPr kumimoji="0" lang="pt-PT" sz="1800" b="0" i="0" u="none" strike="noStrike" kern="0" cap="none" spc="0" normalizeH="0" baseline="0" noProof="0" dirty="0">
              <a:ln>
                <a:noFill/>
              </a:ln>
              <a:solidFill>
                <a:prstClr val="black"/>
              </a:solidFill>
              <a:effectLst/>
              <a:uLnTx/>
              <a:uFillTx/>
            </a:endParaRPr>
          </a:p>
        </p:txBody>
      </p:sp>
      <p:sp>
        <p:nvSpPr>
          <p:cNvPr id="6" name="Rectângulo 5">
            <a:extLst>
              <a:ext uri="{FF2B5EF4-FFF2-40B4-BE49-F238E27FC236}">
                <a16:creationId xmlns:a16="http://schemas.microsoft.com/office/drawing/2014/main" id="{5EEA096D-2C92-850E-D583-4728B3C3E2CA}"/>
              </a:ext>
            </a:extLst>
          </p:cNvPr>
          <p:cNvSpPr/>
          <p:nvPr/>
        </p:nvSpPr>
        <p:spPr>
          <a:xfrm>
            <a:off x="568792" y="2831313"/>
            <a:ext cx="5976664"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prstClr val="black"/>
                </a:solidFill>
                <a:effectLst/>
                <a:uLnTx/>
                <a:uFillTx/>
              </a:rPr>
              <a:t>Instrução do procedimento – 30 dias úteis</a:t>
            </a:r>
            <a:endParaRPr kumimoji="0" lang="pt-PT" sz="1800" b="0" i="0" u="none" strike="noStrike" kern="0" cap="none" spc="0" normalizeH="0" baseline="0" noProof="0" dirty="0">
              <a:ln>
                <a:noFill/>
              </a:ln>
              <a:solidFill>
                <a:prstClr val="black"/>
              </a:solidFill>
              <a:effectLst/>
              <a:uLnTx/>
              <a:uFillTx/>
            </a:endParaRPr>
          </a:p>
        </p:txBody>
      </p:sp>
      <p:sp>
        <p:nvSpPr>
          <p:cNvPr id="7" name="Rectângulo 6">
            <a:extLst>
              <a:ext uri="{FF2B5EF4-FFF2-40B4-BE49-F238E27FC236}">
                <a16:creationId xmlns:a16="http://schemas.microsoft.com/office/drawing/2014/main" id="{F3C0F76E-B689-87D6-DA1E-02D64698CEBD}"/>
              </a:ext>
            </a:extLst>
          </p:cNvPr>
          <p:cNvSpPr/>
          <p:nvPr/>
        </p:nvSpPr>
        <p:spPr>
          <a:xfrm>
            <a:off x="568792" y="3200645"/>
            <a:ext cx="8208912" cy="230832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prstClr val="black"/>
                </a:solidFill>
                <a:effectLst/>
                <a:uLnTx/>
                <a:uFillTx/>
              </a:rPr>
              <a:t>Decisão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prstClr val="black"/>
                </a:solidFill>
                <a:effectLst/>
                <a:uLnTx/>
                <a:uFillTx/>
              </a:rPr>
              <a:t>	</a:t>
            </a:r>
            <a:r>
              <a:rPr kumimoji="0" lang="pt-PT" sz="1800" b="0" i="0" u="none" strike="noStrike" kern="0" cap="none" spc="0" normalizeH="0" baseline="0" noProof="0" dirty="0">
                <a:ln>
                  <a:noFill/>
                </a:ln>
                <a:solidFill>
                  <a:prstClr val="black"/>
                </a:solidFill>
                <a:effectLst/>
                <a:uLnTx/>
                <a:uFillTx/>
              </a:rPr>
              <a:t>Considera que a operação não se encontra abrangida pelo procedimento de controlo de concentrações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	Não se opõe à concentração por a operação não ser </a:t>
            </a:r>
            <a:r>
              <a:rPr kumimoji="0" lang="pt-PT" sz="1800" b="0" i="0" u="none" strike="noStrike" kern="0" cap="none" spc="0" normalizeH="0" baseline="0" noProof="0" dirty="0" err="1">
                <a:ln>
                  <a:noFill/>
                </a:ln>
                <a:solidFill>
                  <a:prstClr val="black"/>
                </a:solidFill>
                <a:effectLst/>
                <a:uLnTx/>
                <a:uFillTx/>
              </a:rPr>
              <a:t>suscetível</a:t>
            </a:r>
            <a:r>
              <a:rPr kumimoji="0" lang="pt-PT" sz="1800" b="0" i="0" u="none" strike="noStrike" kern="0" cap="none" spc="0" normalizeH="0" baseline="0" noProof="0" dirty="0">
                <a:ln>
                  <a:noFill/>
                </a:ln>
                <a:solidFill>
                  <a:prstClr val="black"/>
                </a:solidFill>
                <a:effectLst/>
                <a:uLnTx/>
                <a:uFillTx/>
              </a:rPr>
              <a:t> de criar entraves significativos à concorrência </a:t>
            </a:r>
            <a:r>
              <a:rPr kumimoji="0" lang="pt-PT" sz="1800" b="0" i="0" u="none" strike="noStrike" kern="0" cap="none" spc="0" normalizeH="0" baseline="0" noProof="0" dirty="0" err="1">
                <a:ln>
                  <a:noFill/>
                </a:ln>
                <a:solidFill>
                  <a:prstClr val="black"/>
                </a:solidFill>
                <a:effectLst/>
                <a:uLnTx/>
                <a:uFillTx/>
              </a:rPr>
              <a:t>efetiva</a:t>
            </a:r>
            <a:r>
              <a:rPr kumimoji="0" lang="pt-PT" sz="1800" b="0" i="0" u="none" strike="noStrike" kern="0" cap="none" spc="0" normalizeH="0" baseline="0" noProof="0" dirty="0">
                <a:ln>
                  <a:noFill/>
                </a:ln>
                <a:solidFill>
                  <a:prstClr val="black"/>
                </a:solidFill>
                <a:effectLst/>
                <a:uLnTx/>
                <a:uFillTx/>
              </a:rPr>
              <a:t> no mercado nacional ou numa parte substancial deste</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	Dar início a uma investigação aprofundada, quando considere que a operação em causa suscita sérias dúvidas</a:t>
            </a:r>
          </a:p>
        </p:txBody>
      </p:sp>
      <p:sp>
        <p:nvSpPr>
          <p:cNvPr id="8" name="Rectângulo 7">
            <a:extLst>
              <a:ext uri="{FF2B5EF4-FFF2-40B4-BE49-F238E27FC236}">
                <a16:creationId xmlns:a16="http://schemas.microsoft.com/office/drawing/2014/main" id="{F4A385C9-AA23-61BD-0DFB-35C3B6754ADC}"/>
              </a:ext>
            </a:extLst>
          </p:cNvPr>
          <p:cNvSpPr/>
          <p:nvPr/>
        </p:nvSpPr>
        <p:spPr>
          <a:xfrm>
            <a:off x="538104" y="5582718"/>
            <a:ext cx="7837372"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prstClr val="black"/>
                </a:solidFill>
                <a:effectLst/>
                <a:uLnTx/>
                <a:uFillTx/>
              </a:rPr>
              <a:t>Articulação com autoridades reguladoras </a:t>
            </a:r>
            <a:r>
              <a:rPr kumimoji="0" lang="pt-PT" sz="1800" b="1" i="0" u="none" strike="noStrike" kern="0" cap="none" spc="0" normalizeH="0" baseline="0" noProof="0" dirty="0" err="1">
                <a:ln>
                  <a:noFill/>
                </a:ln>
                <a:solidFill>
                  <a:prstClr val="black"/>
                </a:solidFill>
                <a:effectLst/>
                <a:uLnTx/>
                <a:uFillTx/>
              </a:rPr>
              <a:t>setoriais</a:t>
            </a:r>
            <a:r>
              <a:rPr kumimoji="0" lang="pt-PT" sz="1800" b="1" i="0" u="none" strike="noStrike" kern="0" cap="none" spc="0" normalizeH="0" baseline="0" noProof="0" dirty="0">
                <a:ln>
                  <a:noFill/>
                </a:ln>
                <a:solidFill>
                  <a:prstClr val="black"/>
                </a:solidFill>
                <a:effectLst/>
                <a:uLnTx/>
                <a:uFillTx/>
              </a:rPr>
              <a:t> no âmbito do controlo de concentrações</a:t>
            </a:r>
            <a:endParaRPr kumimoji="0" lang="pt-PT" sz="1800" b="0" i="0" u="none" strike="noStrike" kern="0" cap="none" spc="0" normalizeH="0" baseline="0" noProof="0" dirty="0">
              <a:ln>
                <a:noFill/>
              </a:ln>
              <a:solidFill>
                <a:prstClr val="black"/>
              </a:solidFill>
              <a:effectLst/>
              <a:uLnTx/>
              <a:uFillTx/>
            </a:endParaRPr>
          </a:p>
        </p:txBody>
      </p:sp>
      <p:sp>
        <p:nvSpPr>
          <p:cNvPr id="9" name="CaixaDeTexto 8">
            <a:extLst>
              <a:ext uri="{FF2B5EF4-FFF2-40B4-BE49-F238E27FC236}">
                <a16:creationId xmlns:a16="http://schemas.microsoft.com/office/drawing/2014/main" id="{6C3AA728-2044-0FD2-B36F-EC7C90A15738}"/>
              </a:ext>
            </a:extLst>
          </p:cNvPr>
          <p:cNvSpPr txBox="1"/>
          <p:nvPr/>
        </p:nvSpPr>
        <p:spPr>
          <a:xfrm>
            <a:off x="568792" y="963173"/>
            <a:ext cx="7848872" cy="80021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prstClr val="black"/>
                </a:solidFill>
                <a:effectLst/>
                <a:uLnTx/>
                <a:uFillTx/>
              </a:rPr>
              <a:t>Avaliação Prévia – </a:t>
            </a:r>
            <a:r>
              <a:rPr kumimoji="0" lang="pt-PT" sz="1800" b="0" i="0" u="none" strike="noStrike" kern="0" cap="none" spc="0" normalizeH="0" baseline="0" noProof="0" dirty="0">
                <a:ln>
                  <a:noFill/>
                </a:ln>
                <a:solidFill>
                  <a:prstClr val="black"/>
                </a:solidFill>
                <a:effectLst/>
                <a:uLnTx/>
                <a:uFillTx/>
              </a:rPr>
              <a:t>ver  documento LINHAS DE ORIENTAÇÃO RELATIVAS ÀAVALIAÇÃO PRÉVIA EM CONTROLO DE CONCENTRAÇÕES , disponível em </a:t>
            </a:r>
            <a:r>
              <a:rPr kumimoji="0" lang="pt-PT" sz="1000" b="1" i="0" u="none" strike="noStrike" kern="0" cap="none" spc="0" normalizeH="0" baseline="0" noProof="0" dirty="0">
                <a:ln>
                  <a:noFill/>
                </a:ln>
                <a:solidFill>
                  <a:prstClr val="black"/>
                </a:solidFill>
                <a:effectLst/>
                <a:uLnTx/>
                <a:uFillTx/>
              </a:rPr>
              <a:t>https://www.concorrencia.pt/sites/default/files/2021-06/Linhas%20de%20Orientacao%20Relativas%20a%20Avaliacao%20Previa.pdf</a:t>
            </a:r>
          </a:p>
        </p:txBody>
      </p:sp>
    </p:spTree>
    <p:extLst>
      <p:ext uri="{BB962C8B-B14F-4D97-AF65-F5344CB8AC3E}">
        <p14:creationId xmlns:p14="http://schemas.microsoft.com/office/powerpoint/2010/main" val="1573523931"/>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744</TotalTime>
  <Words>3158</Words>
  <Application>Microsoft Office PowerPoint</Application>
  <PresentationFormat>Apresentação no Ecrã (4:3)</PresentationFormat>
  <Paragraphs>200</Paragraphs>
  <Slides>27</Slides>
  <Notes>0</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27</vt:i4>
      </vt:variant>
    </vt:vector>
  </HeadingPairs>
  <TitlesOfParts>
    <vt:vector size="34" baseType="lpstr">
      <vt:lpstr>Arial</vt:lpstr>
      <vt:lpstr>Calibri</vt:lpstr>
      <vt:lpstr>Calibri Light</vt:lpstr>
      <vt:lpstr>Georgia</vt:lpstr>
      <vt:lpstr>Open Sans</vt:lpstr>
      <vt:lpstr>Verdana</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ISCSP - ULisboa</dc:creator>
  <cp:lastModifiedBy>Susana Soares Paulino</cp:lastModifiedBy>
  <cp:revision>41</cp:revision>
  <dcterms:created xsi:type="dcterms:W3CDTF">2023-01-18T11:25:04Z</dcterms:created>
  <dcterms:modified xsi:type="dcterms:W3CDTF">2026-05-08T19:03:05Z</dcterms:modified>
</cp:coreProperties>
</file>