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8" r:id="rId4"/>
    <p:sldId id="267" r:id="rId5"/>
    <p:sldId id="282" r:id="rId6"/>
    <p:sldId id="281" r:id="rId7"/>
    <p:sldId id="280" r:id="rId8"/>
    <p:sldId id="279" r:id="rId9"/>
    <p:sldId id="278" r:id="rId10"/>
    <p:sldId id="277" r:id="rId11"/>
    <p:sldId id="276" r:id="rId12"/>
    <p:sldId id="266" r:id="rId13"/>
    <p:sldId id="265" r:id="rId14"/>
    <p:sldId id="287" r:id="rId15"/>
    <p:sldId id="286" r:id="rId16"/>
    <p:sldId id="285" r:id="rId17"/>
    <p:sldId id="284" r:id="rId18"/>
    <p:sldId id="283" r:id="rId19"/>
    <p:sldId id="264" r:id="rId20"/>
    <p:sldId id="263" r:id="rId21"/>
    <p:sldId id="262" r:id="rId22"/>
    <p:sldId id="261" r:id="rId23"/>
    <p:sldId id="269" r:id="rId24"/>
    <p:sldId id="290" r:id="rId25"/>
    <p:sldId id="289" r:id="rId26"/>
    <p:sldId id="288" r:id="rId27"/>
    <p:sldId id="270" r:id="rId28"/>
    <p:sldId id="271" r:id="rId29"/>
    <p:sldId id="259" r:id="rId3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20/03/2025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20/03/2025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20/03/2025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20/03/2025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20/03/2025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direct.com/science/handbooks/1573448X"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marketing.wharton.upenn.edu/people/faculty.cfm?id=342#cr" TargetMode="External"/><Relationship Id="rId5" Type="http://schemas.openxmlformats.org/officeDocument/2006/relationships/hyperlink" Target="http://www.elsevier.com/wps/find/bookseriesdescription.cws_home/BS_HE/description" TargetMode="External"/><Relationship Id="rId4" Type="http://schemas.openxmlformats.org/officeDocument/2006/relationships/hyperlink" Target="http://www.sciencedirect.com/science?_ob=PublicationURL&amp;_tockey=#TOC#24610#1989#999979999#565227#FLP#&amp;_cdi=24610&amp;_pubType=HS&amp;view=c&amp;_auth=y&amp;_acct=C000050221&amp;_version=1&amp;_urlVersion=0&amp;_userid=10&amp;md5=d6bb770217a7e64597c64d50a815aa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756260"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6 – 22/03/2025</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196752"/>
            <a:ext cx="7776864" cy="20313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enquanto um valor a promover</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Historicamente o paradigma de </a:t>
            </a:r>
            <a:r>
              <a:rPr kumimoji="0" lang="pt-PT" sz="1800" b="0" i="0" u="none" strike="noStrike" kern="0" cap="none" spc="0" normalizeH="0" baseline="0" noProof="0" dirty="0" err="1">
                <a:ln>
                  <a:noFill/>
                </a:ln>
                <a:solidFill>
                  <a:prstClr val="black">
                    <a:lumMod val="85000"/>
                    <a:lumOff val="15000"/>
                  </a:prstClr>
                </a:solidFill>
                <a:effectLst/>
                <a:uLnTx/>
                <a:uFillTx/>
              </a:rPr>
              <a:t>ação</a:t>
            </a:r>
            <a:r>
              <a:rPr kumimoji="0" lang="pt-PT" sz="1800" b="0" i="0" u="none" strike="noStrike" kern="0" cap="none" spc="0" normalizeH="0" baseline="0" noProof="0" dirty="0">
                <a:ln>
                  <a:noFill/>
                </a:ln>
                <a:solidFill>
                  <a:prstClr val="black">
                    <a:lumMod val="85000"/>
                    <a:lumOff val="15000"/>
                  </a:prstClr>
                </a:solidFill>
                <a:effectLst/>
                <a:uLnTx/>
                <a:uFillTx/>
              </a:rPr>
              <a:t> das sociedades é de estratégias unilaterais de dominância, com a criação de barreiras à entrada de novos agentes nos mercados estabelecidos.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Assim, é necessária uma atitude </a:t>
            </a:r>
            <a:r>
              <a:rPr kumimoji="0" lang="pt-PT" sz="1800" b="0" i="0" u="none" strike="noStrike" kern="0" cap="none" spc="0" normalizeH="0" baseline="0" noProof="0" dirty="0" err="1">
                <a:ln>
                  <a:noFill/>
                </a:ln>
                <a:solidFill>
                  <a:prstClr val="black">
                    <a:lumMod val="85000"/>
                    <a:lumOff val="15000"/>
                  </a:prstClr>
                </a:solidFill>
                <a:effectLst/>
                <a:uLnTx/>
                <a:uFillTx/>
              </a:rPr>
              <a:t>proativa</a:t>
            </a:r>
            <a:r>
              <a:rPr kumimoji="0" lang="pt-PT" sz="1800" b="0" i="0" u="none" strike="noStrike" kern="0" cap="none" spc="0" normalizeH="0" baseline="0" noProof="0" dirty="0">
                <a:ln>
                  <a:noFill/>
                </a:ln>
                <a:solidFill>
                  <a:prstClr val="black">
                    <a:lumMod val="85000"/>
                    <a:lumOff val="15000"/>
                  </a:prstClr>
                </a:solidFill>
                <a:effectLst/>
                <a:uLnTx/>
                <a:uFillTx/>
              </a:rPr>
              <a:t> da sociedade para que o valor da concorrência seja eficiente e eficazmente protegido e desenvolvido. </a:t>
            </a:r>
          </a:p>
        </p:txBody>
      </p:sp>
      <p:sp>
        <p:nvSpPr>
          <p:cNvPr id="3" name="CaixaDeTexto 2"/>
          <p:cNvSpPr txBox="1"/>
          <p:nvPr/>
        </p:nvSpPr>
        <p:spPr>
          <a:xfrm>
            <a:off x="467544" y="3485907"/>
            <a:ext cx="77768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como valor instrumental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existe ao serviço de valores que cada Estado ou Instituição considera ser de prosseguir, não sendo um fim em si mesmo.  </a:t>
            </a:r>
          </a:p>
        </p:txBody>
      </p:sp>
    </p:spTree>
    <p:extLst>
      <p:ext uri="{BB962C8B-B14F-4D97-AF65-F5344CB8AC3E}">
        <p14:creationId xmlns:p14="http://schemas.microsoft.com/office/powerpoint/2010/main" val="27882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67544" y="908720"/>
            <a:ext cx="7560840" cy="50783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Ordem Pública Concorrencial no Espaço da 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VISA DESENVOLVER um QUADRO LEGAL (REGIME) que GARANTA O EXERCÍCIO da LIBERDADE ECONÓMICA materializado nas seguintes vertentes: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CONCORRÊNCIA – os protagonistas escolherem livremente a ESTRATÉGIA que entenderem</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ACESSO AOS MERCADOS – exercida por uma pluralidade de agentes económicos autónomos, em condições de igualdade de oportunidades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AÇÃO DO LADO DA OFERTA – exercida através da capacidade dos agentes económicos </a:t>
            </a:r>
            <a:r>
              <a:rPr kumimoji="0" lang="pt-PT" sz="1800" b="0" i="0" u="none" strike="noStrike" kern="0" cap="none" spc="0" normalizeH="0" baseline="0" noProof="0" dirty="0" err="1">
                <a:ln>
                  <a:noFill/>
                </a:ln>
                <a:solidFill>
                  <a:prstClr val="black">
                    <a:lumMod val="85000"/>
                    <a:lumOff val="15000"/>
                  </a:prstClr>
                </a:solidFill>
                <a:effectLst/>
                <a:uLnTx/>
                <a:uFillTx/>
              </a:rPr>
              <a:t>adotarem</a:t>
            </a:r>
            <a:r>
              <a:rPr kumimoji="0" lang="pt-PT" sz="1800" b="0" i="0" u="none" strike="noStrike" kern="0" cap="none" spc="0" normalizeH="0" baseline="0" noProof="0" dirty="0">
                <a:ln>
                  <a:noFill/>
                </a:ln>
                <a:solidFill>
                  <a:prstClr val="black">
                    <a:lumMod val="85000"/>
                    <a:lumOff val="15000"/>
                  </a:prstClr>
                </a:solidFill>
                <a:effectLst/>
                <a:uLnTx/>
                <a:uFillTx/>
              </a:rPr>
              <a:t> livremente as suas ESTRATÉGIAS COMPETITIVAS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ESCOLHA DO LADO DA PROCURA – exercida seja por UTILIZADORES INTERMÉDIOS, seja por CONSUMIDORES finais, com um conhecimento o mais exacto possível, como suporte da decisão de compra. </a:t>
            </a:r>
          </a:p>
        </p:txBody>
      </p:sp>
    </p:spTree>
    <p:extLst>
      <p:ext uri="{BB962C8B-B14F-4D97-AF65-F5344CB8AC3E}">
        <p14:creationId xmlns:p14="http://schemas.microsoft.com/office/powerpoint/2010/main" val="111076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611560" y="1004287"/>
            <a:ext cx="784887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Política Comunitária de Concorrência </a:t>
            </a:r>
          </a:p>
        </p:txBody>
      </p:sp>
      <p:sp>
        <p:nvSpPr>
          <p:cNvPr id="6" name="CaixaDeTexto 5"/>
          <p:cNvSpPr txBox="1"/>
          <p:nvPr/>
        </p:nvSpPr>
        <p:spPr>
          <a:xfrm>
            <a:off x="611560" y="1772816"/>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1º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a:t>
            </a:r>
            <a:r>
              <a:rPr kumimoji="0" lang="pt-PT" sz="1800" b="0" i="0" u="none" strike="noStrike" kern="0" cap="none" spc="0" normalizeH="0" baseline="0" noProof="0" dirty="0" err="1">
                <a:ln>
                  <a:noFill/>
                </a:ln>
                <a:solidFill>
                  <a:prstClr val="black">
                    <a:lumMod val="85000"/>
                    <a:lumOff val="15000"/>
                  </a:prstClr>
                </a:solidFill>
                <a:effectLst/>
                <a:uLnTx/>
                <a:uFillTx/>
              </a:rPr>
              <a:t>Objeto</a:t>
            </a:r>
            <a:r>
              <a:rPr kumimoji="0" lang="pt-PT" sz="1800" b="0" i="0" u="none" strike="noStrike" kern="0" cap="none" spc="0" normalizeH="0" baseline="0" noProof="0" dirty="0">
                <a:ln>
                  <a:noFill/>
                </a:ln>
                <a:solidFill>
                  <a:prstClr val="black">
                    <a:lumMod val="85000"/>
                    <a:lumOff val="15000"/>
                  </a:prstClr>
                </a:solidFill>
                <a:effectLst/>
                <a:uLnTx/>
                <a:uFillTx/>
              </a:rPr>
              <a:t> / domínio de aplicação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Política Comunitária de Concorrência é dirigida aos Estados Membros e às empresas – transferência de soberania para instituições supraestaduais </a:t>
            </a:r>
          </a:p>
        </p:txBody>
      </p:sp>
      <p:sp>
        <p:nvSpPr>
          <p:cNvPr id="7" name="CaixaDeTexto 6"/>
          <p:cNvSpPr txBox="1"/>
          <p:nvPr/>
        </p:nvSpPr>
        <p:spPr>
          <a:xfrm>
            <a:off x="611560" y="2649686"/>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2º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Legitimação do Poder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Transferência de competências políticas permitindo a aplicação </a:t>
            </a:r>
            <a:r>
              <a:rPr kumimoji="0" lang="pt-PT" sz="1800" b="0" i="0" u="none" strike="noStrike" kern="0" cap="none" spc="0" normalizeH="0" baseline="0" noProof="0" dirty="0" err="1">
                <a:ln>
                  <a:noFill/>
                </a:ln>
                <a:solidFill>
                  <a:prstClr val="black">
                    <a:lumMod val="85000"/>
                    <a:lumOff val="15000"/>
                  </a:prstClr>
                </a:solidFill>
                <a:effectLst/>
                <a:uLnTx/>
                <a:uFillTx/>
              </a:rPr>
              <a:t>direta</a:t>
            </a:r>
            <a:r>
              <a:rPr kumimoji="0" lang="pt-PT" sz="1800" b="0" i="0" u="none" strike="noStrike" kern="0" cap="none" spc="0" normalizeH="0" baseline="0" noProof="0" dirty="0">
                <a:ln>
                  <a:noFill/>
                </a:ln>
                <a:solidFill>
                  <a:prstClr val="black">
                    <a:lumMod val="85000"/>
                    <a:lumOff val="15000"/>
                  </a:prstClr>
                </a:solidFill>
                <a:effectLst/>
                <a:uLnTx/>
                <a:uFillTx/>
              </a:rPr>
              <a:t> nos Estados Membros de normas comunitárias de concorrência </a:t>
            </a:r>
          </a:p>
        </p:txBody>
      </p:sp>
      <p:sp>
        <p:nvSpPr>
          <p:cNvPr id="8" name="CaixaDeTexto 7"/>
          <p:cNvSpPr txBox="1"/>
          <p:nvPr/>
        </p:nvSpPr>
        <p:spPr>
          <a:xfrm>
            <a:off x="611560" y="3501008"/>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3º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a:t>
            </a:r>
            <a:r>
              <a:rPr kumimoji="0" lang="pt-PT" sz="1800" b="0" i="0" u="none" strike="noStrike" kern="0" cap="none" spc="0" normalizeH="0" baseline="0" noProof="0" dirty="0" err="1">
                <a:ln>
                  <a:noFill/>
                </a:ln>
                <a:solidFill>
                  <a:prstClr val="black">
                    <a:lumMod val="85000"/>
                    <a:lumOff val="15000"/>
                  </a:prstClr>
                </a:solidFill>
                <a:effectLst/>
                <a:uLnTx/>
                <a:uFillTx/>
              </a:rPr>
              <a:t>Instrumentalidade</a:t>
            </a:r>
            <a:r>
              <a:rPr kumimoji="0" lang="pt-PT" sz="1800" b="0" i="0" u="none" strike="noStrike" kern="0" cap="none" spc="0" normalizeH="0" baseline="0" noProof="0" dirty="0">
                <a:ln>
                  <a:noFill/>
                </a:ln>
                <a:solidFill>
                  <a:prstClr val="black">
                    <a:lumMod val="85000"/>
                    <a:lumOff val="15000"/>
                  </a:prstClr>
                </a:solidFill>
                <a:effectLst/>
                <a:uLnTx/>
                <a:uFillTx/>
              </a:rPr>
              <a:t> de concorrência face à construção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Política de Concorrência é um factor de integração positiva para a consolidação do mercado interno e do funcionamento eficiente da União Económica e Monetária </a:t>
            </a:r>
          </a:p>
        </p:txBody>
      </p:sp>
      <p:sp>
        <p:nvSpPr>
          <p:cNvPr id="9" name="CaixaDeTexto 8"/>
          <p:cNvSpPr txBox="1"/>
          <p:nvPr/>
        </p:nvSpPr>
        <p:spPr>
          <a:xfrm>
            <a:off x="611560" y="4365104"/>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4º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Quadro Institucional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capacidade de aplicação de sanções a estados e empresas sem necessidade de as mesmas serem aprovadas ou ratificadas por uma instância nacional</a:t>
            </a:r>
          </a:p>
        </p:txBody>
      </p:sp>
      <p:sp>
        <p:nvSpPr>
          <p:cNvPr id="10" name="CaixaDeTexto 9"/>
          <p:cNvSpPr txBox="1"/>
          <p:nvPr/>
        </p:nvSpPr>
        <p:spPr>
          <a:xfrm>
            <a:off x="611560" y="5169966"/>
            <a:ext cx="806489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5º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Filosofia de Concorrência  - concorrência não falseada, que permite o controlo judicial </a:t>
            </a:r>
            <a:r>
              <a:rPr kumimoji="0" lang="pt-PT" sz="1800" b="0" i="0" u="none" strike="noStrike" kern="0" cap="none" spc="0" normalizeH="0" baseline="0" noProof="0" dirty="0" err="1">
                <a:ln>
                  <a:noFill/>
                </a:ln>
                <a:solidFill>
                  <a:prstClr val="black">
                    <a:lumMod val="85000"/>
                    <a:lumOff val="15000"/>
                  </a:prstClr>
                </a:solidFill>
                <a:effectLst/>
                <a:uLnTx/>
                <a:uFillTx/>
              </a:rPr>
              <a:t>direto</a:t>
            </a: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121969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aixaDeTexto 10"/>
          <p:cNvSpPr txBox="1"/>
          <p:nvPr/>
        </p:nvSpPr>
        <p:spPr>
          <a:xfrm>
            <a:off x="467544" y="1196752"/>
            <a:ext cx="7776864"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Com o Tratado de Lisboa reforça-se as iniciativas de promoção da política de concorrência, </a:t>
            </a:r>
            <a:r>
              <a:rPr kumimoji="0" lang="pt-PT" sz="1800" b="0" i="0" u="none" strike="noStrike" kern="0" cap="none" spc="0" normalizeH="0" baseline="0" noProof="0" dirty="0">
                <a:ln>
                  <a:noFill/>
                </a:ln>
                <a:solidFill>
                  <a:prstClr val="black">
                    <a:lumMod val="85000"/>
                    <a:lumOff val="15000"/>
                  </a:prstClr>
                </a:solidFill>
                <a:effectLst/>
                <a:uLnTx/>
                <a:uFillTx/>
              </a:rPr>
              <a:t>considerando-se que: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forma mais eficaz de estimular a Inovação decorre de uma Concorrência não falseada que seja </a:t>
            </a:r>
            <a:r>
              <a:rPr kumimoji="0" lang="pt-PT" sz="1800" b="0" i="0" u="none" strike="noStrike" kern="0" cap="none" spc="0" normalizeH="0" baseline="0" noProof="0" dirty="0" err="1">
                <a:ln>
                  <a:noFill/>
                </a:ln>
                <a:solidFill>
                  <a:prstClr val="black">
                    <a:lumMod val="85000"/>
                    <a:lumOff val="15000"/>
                  </a:prstClr>
                </a:solidFill>
                <a:effectLst/>
                <a:uLnTx/>
                <a:uFillTx/>
              </a:rPr>
              <a:t>efetiva</a:t>
            </a:r>
            <a:r>
              <a:rPr kumimoji="0" lang="pt-PT" sz="1800" b="0" i="0" u="none" strike="noStrike" kern="0" cap="none" spc="0" normalizeH="0" baseline="0" noProof="0" dirty="0">
                <a:ln>
                  <a:noFill/>
                </a:ln>
                <a:solidFill>
                  <a:prstClr val="black">
                    <a:lumMod val="85000"/>
                    <a:lumOff val="15000"/>
                  </a:prstClr>
                </a:solidFill>
                <a:effectLst/>
                <a:uLnTx/>
                <a:uFillTx/>
              </a:rPr>
              <a:t> e que torne os mercados mais eficientes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Auxílios de Estado  não podem ter usos perversos no sentido de cristalizar e perpetuar ineficiência, como não podem ser imaginados como se fossem a varinha mágica para promover a Inovação, e conduzir assim, ao desperdício de recursos.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Incentivar os Estados Membros e as empresas nele sedeadas a aumentar os seus investimentos em </a:t>
            </a:r>
            <a:r>
              <a:rPr kumimoji="0" lang="pt-PT" sz="1800" b="0" i="0" u="none" strike="noStrike" kern="0" cap="none" spc="0" normalizeH="0" baseline="0" noProof="0" dirty="0" err="1">
                <a:ln>
                  <a:noFill/>
                </a:ln>
                <a:solidFill>
                  <a:prstClr val="black">
                    <a:lumMod val="85000"/>
                    <a:lumOff val="15000"/>
                  </a:prstClr>
                </a:solidFill>
                <a:effectLst/>
                <a:uLnTx/>
                <a:uFillTx/>
              </a:rPr>
              <a:t>atividades</a:t>
            </a:r>
            <a:r>
              <a:rPr kumimoji="0" lang="pt-PT" sz="1800" b="0" i="0" u="none" strike="noStrike" kern="0" cap="none" spc="0" normalizeH="0" baseline="0" noProof="0" dirty="0">
                <a:ln>
                  <a:noFill/>
                </a:ln>
                <a:solidFill>
                  <a:prstClr val="black">
                    <a:lumMod val="85000"/>
                    <a:lumOff val="15000"/>
                  </a:prstClr>
                </a:solidFill>
                <a:effectLst/>
                <a:uLnTx/>
                <a:uFillTx/>
              </a:rPr>
              <a:t> I&amp;D&amp;I (investigação, desenvolvimento e inovação)</a:t>
            </a:r>
          </a:p>
        </p:txBody>
      </p:sp>
    </p:spTree>
    <p:extLst>
      <p:ext uri="{BB962C8B-B14F-4D97-AF65-F5344CB8AC3E}">
        <p14:creationId xmlns:p14="http://schemas.microsoft.com/office/powerpoint/2010/main" val="97492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395535" y="704475"/>
            <a:ext cx="8064897" cy="532453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Funcionamento da União Europeia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TÍTULO VII</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1" i="0" u="none" strike="noStrike" kern="0" cap="none" spc="0" normalizeH="0" baseline="0" noProof="0" dirty="0">
                <a:ln>
                  <a:noFill/>
                </a:ln>
                <a:solidFill>
                  <a:prstClr val="black">
                    <a:lumMod val="85000"/>
                    <a:lumOff val="15000"/>
                  </a:prstClr>
                </a:solidFill>
                <a:effectLst/>
                <a:uLnTx/>
                <a:uFillTx/>
              </a:rPr>
              <a:t>AS REGRAS COMUNS RELATIVAS À CONCORRÊNCIA, À FISCALIDADE E À</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1" i="0" u="none" strike="noStrike" kern="0" cap="none" spc="0" normalizeH="0" baseline="0" noProof="0" dirty="0">
                <a:ln>
                  <a:noFill/>
                </a:ln>
                <a:solidFill>
                  <a:prstClr val="black">
                    <a:lumMod val="85000"/>
                    <a:lumOff val="15000"/>
                  </a:prstClr>
                </a:solidFill>
                <a:effectLst/>
                <a:uLnTx/>
                <a:uFillTx/>
              </a:rPr>
              <a:t>APROXIMAÇÃO DAS LEGISLAÇÕES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CAPÍTULO 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AS REGRAS DE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1" u="none" strike="noStrike" kern="0" cap="none" spc="0" normalizeH="0" baseline="0" noProof="0" dirty="0">
                <a:ln>
                  <a:noFill/>
                </a:ln>
                <a:solidFill>
                  <a:prstClr val="black">
                    <a:lumMod val="85000"/>
                    <a:lumOff val="15000"/>
                  </a:prstClr>
                </a:solidFill>
                <a:effectLst/>
                <a:uLnTx/>
                <a:uFillTx/>
              </a:rPr>
              <a:t>SECÇÃO 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AS REGRAS APLICÁVEIS ÀS EMPRESAS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000" b="0" i="1" u="none" strike="noStrike" kern="0" cap="none" spc="0" normalizeH="0" baseline="0" noProof="0" dirty="0">
              <a:ln>
                <a:noFill/>
              </a:ln>
              <a:solidFill>
                <a:prstClr val="black">
                  <a:lumMod val="85000"/>
                  <a:lumOff val="15000"/>
                </a:prstClr>
              </a:solidFill>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lumMod val="85000"/>
                    <a:lumOff val="15000"/>
                  </a:prstClr>
                </a:solidFill>
                <a:effectLst/>
                <a:uLnTx/>
                <a:uFillTx/>
              </a:rPr>
              <a:t>Artigo 101. o</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(ex-artigo 81. o TCE)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1. São incompatíveis com o mercado interno e proibidos todos os acordos entre empresas, todas as decisões de associações de empresas e todas as práticas concertadas que sejam </a:t>
            </a:r>
            <a:r>
              <a:rPr kumimoji="0" lang="pt-PT" sz="1200" b="0" i="0" u="none" strike="noStrike" kern="0" cap="none" spc="0" normalizeH="0" baseline="0" noProof="0" dirty="0" err="1">
                <a:ln>
                  <a:noFill/>
                </a:ln>
                <a:solidFill>
                  <a:prstClr val="black">
                    <a:lumMod val="85000"/>
                    <a:lumOff val="15000"/>
                  </a:prstClr>
                </a:solidFill>
                <a:effectLst/>
                <a:uLnTx/>
                <a:uFillTx/>
              </a:rPr>
              <a:t>suscetíveis</a:t>
            </a:r>
            <a:r>
              <a:rPr kumimoji="0" lang="pt-PT" sz="1200" b="0" i="0" u="none" strike="noStrike" kern="0" cap="none" spc="0" normalizeH="0" baseline="0" noProof="0" dirty="0">
                <a:ln>
                  <a:noFill/>
                </a:ln>
                <a:solidFill>
                  <a:prstClr val="black">
                    <a:lumMod val="85000"/>
                    <a:lumOff val="15000"/>
                  </a:prstClr>
                </a:solidFill>
                <a:effectLst/>
                <a:uLnTx/>
                <a:uFillTx/>
              </a:rPr>
              <a:t> de </a:t>
            </a:r>
            <a:r>
              <a:rPr kumimoji="0" lang="pt-PT" sz="1200" b="0" i="0" u="none" strike="noStrike" kern="0" cap="none" spc="0" normalizeH="0" baseline="0" noProof="0" dirty="0" err="1">
                <a:ln>
                  <a:noFill/>
                </a:ln>
                <a:solidFill>
                  <a:prstClr val="black">
                    <a:lumMod val="85000"/>
                    <a:lumOff val="15000"/>
                  </a:prstClr>
                </a:solidFill>
                <a:effectLst/>
                <a:uLnTx/>
                <a:uFillTx/>
              </a:rPr>
              <a:t>afetar</a:t>
            </a:r>
            <a:r>
              <a:rPr kumimoji="0" lang="pt-PT" sz="1200" b="0" i="0" u="none" strike="noStrike" kern="0" cap="none" spc="0" normalizeH="0" baseline="0" noProof="0" dirty="0">
                <a:ln>
                  <a:noFill/>
                </a:ln>
                <a:solidFill>
                  <a:prstClr val="black">
                    <a:lumMod val="85000"/>
                    <a:lumOff val="15000"/>
                  </a:prstClr>
                </a:solidFill>
                <a:effectLst/>
                <a:uLnTx/>
                <a:uFillTx/>
              </a:rPr>
              <a:t> o comércio entre os Estados-Membros e que tenham por </a:t>
            </a:r>
            <a:r>
              <a:rPr kumimoji="0" lang="pt-PT" sz="1200" b="0" i="0" u="none" strike="noStrike" kern="0" cap="none" spc="0" normalizeH="0" baseline="0" noProof="0" dirty="0" err="1">
                <a:ln>
                  <a:noFill/>
                </a:ln>
                <a:solidFill>
                  <a:prstClr val="black">
                    <a:lumMod val="85000"/>
                    <a:lumOff val="15000"/>
                  </a:prstClr>
                </a:solidFill>
                <a:effectLst/>
                <a:uLnTx/>
                <a:uFillTx/>
              </a:rPr>
              <a:t>objetivo</a:t>
            </a:r>
            <a:r>
              <a:rPr kumimoji="0" lang="pt-PT" sz="1200" b="0" i="0" u="none" strike="noStrike" kern="0" cap="none" spc="0" normalizeH="0" baseline="0" noProof="0" dirty="0">
                <a:ln>
                  <a:noFill/>
                </a:ln>
                <a:solidFill>
                  <a:prstClr val="black">
                    <a:lumMod val="85000"/>
                    <a:lumOff val="15000"/>
                  </a:prstClr>
                </a:solidFill>
                <a:effectLst/>
                <a:uLnTx/>
                <a:uFillTx/>
              </a:rPr>
              <a:t> ou efeito impedir, restringir ou falsear a concorrência no mercado interno, designadamente as que consistam em:</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Fixar, de forma </a:t>
            </a:r>
            <a:r>
              <a:rPr kumimoji="0" lang="pt-PT" sz="1200" b="0" i="0" u="none" strike="noStrike" kern="0" cap="none" spc="0" normalizeH="0" baseline="0" noProof="0" dirty="0" err="1">
                <a:ln>
                  <a:noFill/>
                </a:ln>
                <a:solidFill>
                  <a:prstClr val="black">
                    <a:lumMod val="85000"/>
                    <a:lumOff val="15000"/>
                  </a:prstClr>
                </a:solidFill>
                <a:effectLst/>
                <a:uLnTx/>
                <a:uFillTx/>
              </a:rPr>
              <a:t>direta</a:t>
            </a:r>
            <a:r>
              <a:rPr kumimoji="0" lang="pt-PT" sz="1200" b="0" i="0" u="none" strike="noStrike" kern="0" cap="none" spc="0" normalizeH="0" baseline="0" noProof="0" dirty="0">
                <a:ln>
                  <a:noFill/>
                </a:ln>
                <a:solidFill>
                  <a:prstClr val="black">
                    <a:lumMod val="85000"/>
                    <a:lumOff val="15000"/>
                  </a:prstClr>
                </a:solidFill>
                <a:effectLst/>
                <a:uLnTx/>
                <a:uFillTx/>
              </a:rPr>
              <a:t> ou </a:t>
            </a:r>
            <a:r>
              <a:rPr kumimoji="0" lang="pt-PT" sz="1200" b="0" i="0" u="none" strike="noStrike" kern="0" cap="none" spc="0" normalizeH="0" baseline="0" noProof="0" dirty="0" err="1">
                <a:ln>
                  <a:noFill/>
                </a:ln>
                <a:solidFill>
                  <a:prstClr val="black">
                    <a:lumMod val="85000"/>
                    <a:lumOff val="15000"/>
                  </a:prstClr>
                </a:solidFill>
                <a:effectLst/>
                <a:uLnTx/>
                <a:uFillTx/>
              </a:rPr>
              <a:t>indireta</a:t>
            </a:r>
            <a:r>
              <a:rPr kumimoji="0" lang="pt-PT" sz="1200" b="0" i="0" u="none" strike="noStrike" kern="0" cap="none" spc="0" normalizeH="0" baseline="0" noProof="0" dirty="0">
                <a:ln>
                  <a:noFill/>
                </a:ln>
                <a:solidFill>
                  <a:prstClr val="black">
                    <a:lumMod val="85000"/>
                    <a:lumOff val="15000"/>
                  </a:prstClr>
                </a:solidFill>
                <a:effectLst/>
                <a:uLnTx/>
                <a:uFillTx/>
              </a:rPr>
              <a:t>, os preços de compra ou de venda, ou quaisquer outras condições de </a:t>
            </a:r>
            <a:r>
              <a:rPr kumimoji="0" lang="pt-PT" sz="1200" b="0" i="0" u="none" strike="noStrike" kern="0" cap="none" spc="0" normalizeH="0" baseline="0" noProof="0" dirty="0" err="1">
                <a:ln>
                  <a:noFill/>
                </a:ln>
                <a:solidFill>
                  <a:prstClr val="black">
                    <a:lumMod val="85000"/>
                    <a:lumOff val="15000"/>
                  </a:prstClr>
                </a:solidFill>
                <a:effectLst/>
                <a:uLnTx/>
                <a:uFillTx/>
              </a:rPr>
              <a:t>transação</a:t>
            </a:r>
            <a:r>
              <a:rPr kumimoji="0" lang="pt-PT" sz="12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Limitar ou controlar a produção, a distribuição, o desenvolvimento técnico ou os investimentos;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c) Repartir os mercados ou as fontes de abastecimento;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d) Aplicar, relativamente a parceiros comerciais, condições desiguais no caso de prestações equivalentes colocando-os, por esse facto, em desvantagem na concorrência;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 Subordinar a celebração de contratos à aceitação, por parte dos outros contraentes, de prestações suplementares que, pela sua natureza ou de acordo com os usos comerciais, não têm ligação com o </a:t>
            </a:r>
            <a:r>
              <a:rPr kumimoji="0" lang="pt-PT" sz="1200" b="0" i="0" u="none" strike="noStrike" kern="0" cap="none" spc="0" normalizeH="0" baseline="0" noProof="0" dirty="0" err="1">
                <a:ln>
                  <a:noFill/>
                </a:ln>
                <a:solidFill>
                  <a:prstClr val="black">
                    <a:lumMod val="85000"/>
                    <a:lumOff val="15000"/>
                  </a:prstClr>
                </a:solidFill>
                <a:effectLst/>
                <a:uLnTx/>
                <a:uFillTx/>
              </a:rPr>
              <a:t>objeto</a:t>
            </a:r>
            <a:r>
              <a:rPr kumimoji="0" lang="pt-PT" sz="1200" b="0" i="0" u="none" strike="noStrike" kern="0" cap="none" spc="0" normalizeH="0" baseline="0" noProof="0" dirty="0">
                <a:ln>
                  <a:noFill/>
                </a:ln>
                <a:solidFill>
                  <a:prstClr val="black">
                    <a:lumMod val="85000"/>
                    <a:lumOff val="15000"/>
                  </a:prstClr>
                </a:solidFill>
                <a:effectLst/>
                <a:uLnTx/>
                <a:uFillTx/>
              </a:rPr>
              <a:t> desses contratos.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2. São nulos os acordos ou decisões proibidos pelo presente artigo.</a:t>
            </a:r>
          </a:p>
        </p:txBody>
      </p:sp>
    </p:spTree>
    <p:extLst>
      <p:ext uri="{BB962C8B-B14F-4D97-AF65-F5344CB8AC3E}">
        <p14:creationId xmlns:p14="http://schemas.microsoft.com/office/powerpoint/2010/main" val="396763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467544" y="476672"/>
            <a:ext cx="8064896" cy="258532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3. As disposições no n. o 1 podem, todavia, ser declaradas inaplicáveis: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acordo, ou categoria de acordos, entre empresas,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decisão, ou categoria de decisões, de associações de empresas, e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prática concertada, ou categoria de práticas concertadas,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que contribuam para melhorar a produção ou a distribuição dos produtos ou para promover o progresso técnico ou económico, contanto que aos utilizadores se reserve uma parte equitativa do lucro daí resultante, e que: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Não imponham às empresas em causa quaisquer restrições que não sejam indispensáveis à consecução desses </a:t>
            </a:r>
            <a:r>
              <a:rPr kumimoji="0" lang="pt-PT" sz="1200" b="0" i="0" u="none" strike="noStrike" kern="0" cap="none" spc="0" normalizeH="0" baseline="0" noProof="0" dirty="0" err="1">
                <a:ln>
                  <a:noFill/>
                </a:ln>
                <a:solidFill>
                  <a:prstClr val="black">
                    <a:lumMod val="85000"/>
                    <a:lumOff val="15000"/>
                  </a:prstClr>
                </a:solidFill>
                <a:effectLst/>
                <a:uLnTx/>
                <a:uFillTx/>
              </a:rPr>
              <a:t>objetivos</a:t>
            </a:r>
            <a:r>
              <a:rPr kumimoji="0" lang="pt-PT" sz="12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Nem dêem a essas empresas a possibilidade de eliminar a concorrência relativamente a uma parte substancial dos produtos em causa.</a:t>
            </a:r>
          </a:p>
        </p:txBody>
      </p:sp>
      <p:sp>
        <p:nvSpPr>
          <p:cNvPr id="3" name="Rectângulo 3"/>
          <p:cNvSpPr/>
          <p:nvPr/>
        </p:nvSpPr>
        <p:spPr>
          <a:xfrm>
            <a:off x="467544" y="2780928"/>
            <a:ext cx="7920880" cy="338772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Artigo 102. o</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(ex-artigo 82. o TCE)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É incompatível com o mercado interno e proibido, na medida em que tal seja </a:t>
            </a:r>
            <a:r>
              <a:rPr kumimoji="0" lang="pt-PT" sz="1200" b="0" i="0" u="none" strike="noStrike" kern="0" cap="none" spc="0" normalizeH="0" baseline="0" noProof="0" dirty="0" err="1">
                <a:ln>
                  <a:noFill/>
                </a:ln>
                <a:solidFill>
                  <a:prstClr val="black">
                    <a:lumMod val="85000"/>
                    <a:lumOff val="15000"/>
                  </a:prstClr>
                </a:solidFill>
                <a:effectLst/>
                <a:uLnTx/>
                <a:uFillTx/>
              </a:rPr>
              <a:t>suscetível</a:t>
            </a:r>
            <a:r>
              <a:rPr kumimoji="0" lang="pt-PT" sz="1200" b="0" i="0" u="none" strike="noStrike" kern="0" cap="none" spc="0" normalizeH="0" baseline="0" noProof="0" dirty="0">
                <a:ln>
                  <a:noFill/>
                </a:ln>
                <a:solidFill>
                  <a:prstClr val="black">
                    <a:lumMod val="85000"/>
                    <a:lumOff val="15000"/>
                  </a:prstClr>
                </a:solidFill>
                <a:effectLst/>
                <a:uLnTx/>
                <a:uFillTx/>
              </a:rPr>
              <a:t> de </a:t>
            </a:r>
            <a:r>
              <a:rPr kumimoji="0" lang="pt-PT" sz="1200" b="0" i="0" u="none" strike="noStrike" kern="0" cap="none" spc="0" normalizeH="0" baseline="0" noProof="0" dirty="0" err="1">
                <a:ln>
                  <a:noFill/>
                </a:ln>
                <a:solidFill>
                  <a:prstClr val="black">
                    <a:lumMod val="85000"/>
                    <a:lumOff val="15000"/>
                  </a:prstClr>
                </a:solidFill>
                <a:effectLst/>
                <a:uLnTx/>
                <a:uFillTx/>
              </a:rPr>
              <a:t>afetar</a:t>
            </a:r>
            <a:r>
              <a:rPr kumimoji="0" lang="pt-PT" sz="1200" b="0" i="0" u="none" strike="noStrike" kern="0" cap="none" spc="0" normalizeH="0" baseline="0" noProof="0" dirty="0">
                <a:ln>
                  <a:noFill/>
                </a:ln>
                <a:solidFill>
                  <a:prstClr val="black">
                    <a:lumMod val="85000"/>
                    <a:lumOff val="15000"/>
                  </a:prstClr>
                </a:solidFill>
                <a:effectLst/>
                <a:uLnTx/>
                <a:uFillTx/>
              </a:rPr>
              <a:t> o comércio entre os Estados-Membros, o facto de uma ou mais empresas explorarem de forma abusiva uma posição dominante no mercado interno ou numa parte substancial deste.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Estas práticas abusivas podem, nomeadamente, consistir em:</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Impor, de forma </a:t>
            </a:r>
            <a:r>
              <a:rPr kumimoji="0" lang="pt-PT" sz="1200" b="0" i="0" u="none" strike="noStrike" kern="0" cap="none" spc="0" normalizeH="0" baseline="0" noProof="0" dirty="0" err="1">
                <a:ln>
                  <a:noFill/>
                </a:ln>
                <a:solidFill>
                  <a:prstClr val="black">
                    <a:lumMod val="85000"/>
                    <a:lumOff val="15000"/>
                  </a:prstClr>
                </a:solidFill>
                <a:effectLst/>
                <a:uLnTx/>
                <a:uFillTx/>
              </a:rPr>
              <a:t>direta</a:t>
            </a:r>
            <a:r>
              <a:rPr kumimoji="0" lang="pt-PT" sz="1200" b="0" i="0" u="none" strike="noStrike" kern="0" cap="none" spc="0" normalizeH="0" baseline="0" noProof="0" dirty="0">
                <a:ln>
                  <a:noFill/>
                </a:ln>
                <a:solidFill>
                  <a:prstClr val="black">
                    <a:lumMod val="85000"/>
                    <a:lumOff val="15000"/>
                  </a:prstClr>
                </a:solidFill>
                <a:effectLst/>
                <a:uLnTx/>
                <a:uFillTx/>
              </a:rPr>
              <a:t> ou </a:t>
            </a:r>
            <a:r>
              <a:rPr kumimoji="0" lang="pt-PT" sz="1200" b="0" i="0" u="none" strike="noStrike" kern="0" cap="none" spc="0" normalizeH="0" baseline="0" noProof="0" dirty="0" err="1">
                <a:ln>
                  <a:noFill/>
                </a:ln>
                <a:solidFill>
                  <a:prstClr val="black">
                    <a:lumMod val="85000"/>
                    <a:lumOff val="15000"/>
                  </a:prstClr>
                </a:solidFill>
                <a:effectLst/>
                <a:uLnTx/>
                <a:uFillTx/>
              </a:rPr>
              <a:t>indireta</a:t>
            </a:r>
            <a:r>
              <a:rPr kumimoji="0" lang="pt-PT" sz="1200" b="0" i="0" u="none" strike="noStrike" kern="0" cap="none" spc="0" normalizeH="0" baseline="0" noProof="0" dirty="0">
                <a:ln>
                  <a:noFill/>
                </a:ln>
                <a:solidFill>
                  <a:prstClr val="black">
                    <a:lumMod val="85000"/>
                    <a:lumOff val="15000"/>
                  </a:prstClr>
                </a:solidFill>
                <a:effectLst/>
                <a:uLnTx/>
                <a:uFillTx/>
              </a:rPr>
              <a:t>, preços de compra ou de venda ou outras condições de </a:t>
            </a:r>
            <a:r>
              <a:rPr kumimoji="0" lang="pt-PT" sz="1200" b="0" i="0" u="none" strike="noStrike" kern="0" cap="none" spc="0" normalizeH="0" baseline="0" noProof="0" dirty="0" err="1">
                <a:ln>
                  <a:noFill/>
                </a:ln>
                <a:solidFill>
                  <a:prstClr val="black">
                    <a:lumMod val="85000"/>
                    <a:lumOff val="15000"/>
                  </a:prstClr>
                </a:solidFill>
                <a:effectLst/>
                <a:uLnTx/>
                <a:uFillTx/>
              </a:rPr>
              <a:t>transação</a:t>
            </a:r>
            <a:r>
              <a:rPr kumimoji="0" lang="pt-PT" sz="1200" b="0" i="0" u="none" strike="noStrike" kern="0" cap="none" spc="0" normalizeH="0" baseline="0" noProof="0" dirty="0">
                <a:ln>
                  <a:noFill/>
                </a:ln>
                <a:solidFill>
                  <a:prstClr val="black">
                    <a:lumMod val="85000"/>
                    <a:lumOff val="15000"/>
                  </a:prstClr>
                </a:solidFill>
                <a:effectLst/>
                <a:uLnTx/>
                <a:uFillTx/>
              </a:rPr>
              <a:t> não equitativas;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Limitar a produção, a distribuição ou o desenvolvimento técnico em prejuízo dos consumidores;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c) Aplicar, relativamente a parceiros comerciais, condições desiguais no caso de prestações equivalentes colocando-os, por esse facto, em desvantagem na concorrência;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d) Subordinar a celebração de contratos à aceitação, por parte dos outros contraentes, de prestações suplementares que, pela sua natureza ou de acordo com os usos comerciais, não têm ligação com o </a:t>
            </a:r>
            <a:r>
              <a:rPr kumimoji="0" lang="pt-PT" sz="1200" b="0" i="0" u="none" strike="noStrike" kern="0" cap="none" spc="0" normalizeH="0" baseline="0" noProof="0" dirty="0" err="1">
                <a:ln>
                  <a:noFill/>
                </a:ln>
                <a:solidFill>
                  <a:prstClr val="black">
                    <a:lumMod val="85000"/>
                    <a:lumOff val="15000"/>
                  </a:prstClr>
                </a:solidFill>
                <a:effectLst/>
                <a:uLnTx/>
                <a:uFillTx/>
              </a:rPr>
              <a:t>objeto</a:t>
            </a:r>
            <a:r>
              <a:rPr kumimoji="0" lang="pt-PT" sz="1200" b="0" i="0" u="none" strike="noStrike" kern="0" cap="none" spc="0" normalizeH="0" baseline="0" noProof="0" dirty="0">
                <a:ln>
                  <a:noFill/>
                </a:ln>
                <a:solidFill>
                  <a:prstClr val="black">
                    <a:lumMod val="85000"/>
                    <a:lumOff val="15000"/>
                  </a:prstClr>
                </a:solidFill>
                <a:effectLst/>
                <a:uLnTx/>
                <a:uFillTx/>
              </a:rPr>
              <a:t> desses contratos.</a:t>
            </a:r>
          </a:p>
        </p:txBody>
      </p:sp>
    </p:spTree>
    <p:extLst>
      <p:ext uri="{BB962C8B-B14F-4D97-AF65-F5344CB8AC3E}">
        <p14:creationId xmlns:p14="http://schemas.microsoft.com/office/powerpoint/2010/main" val="267238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516670" y="857638"/>
            <a:ext cx="7848872"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Conceitos a reter dos artigos 101.º e 102.º do TFUE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sng"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sng" strike="noStrike" kern="0" cap="none" spc="0" normalizeH="0" baseline="0" noProof="0" dirty="0">
              <a:ln>
                <a:noFill/>
              </a:ln>
              <a:solidFill>
                <a:prstClr val="black"/>
              </a:solidFill>
              <a:effectLst/>
              <a:uLnTx/>
              <a:uFillTx/>
            </a:endParaRPr>
          </a:p>
        </p:txBody>
      </p:sp>
      <p:sp>
        <p:nvSpPr>
          <p:cNvPr id="3" name="CaixaDeTexto 2"/>
          <p:cNvSpPr txBox="1"/>
          <p:nvPr/>
        </p:nvSpPr>
        <p:spPr>
          <a:xfrm>
            <a:off x="660686" y="1554159"/>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Acordos de empresas</a:t>
            </a:r>
          </a:p>
        </p:txBody>
      </p:sp>
      <p:sp>
        <p:nvSpPr>
          <p:cNvPr id="4" name="CaixaDeTexto 3"/>
          <p:cNvSpPr txBox="1"/>
          <p:nvPr/>
        </p:nvSpPr>
        <p:spPr>
          <a:xfrm>
            <a:off x="660686" y="204892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Restringir ou falsear a concorrência </a:t>
            </a:r>
          </a:p>
        </p:txBody>
      </p:sp>
      <p:sp>
        <p:nvSpPr>
          <p:cNvPr id="5" name="CaixaDeTexto 4"/>
          <p:cNvSpPr txBox="1"/>
          <p:nvPr/>
        </p:nvSpPr>
        <p:spPr>
          <a:xfrm>
            <a:off x="660686" y="2922311"/>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Proibição da fixação de preços</a:t>
            </a:r>
          </a:p>
        </p:txBody>
      </p:sp>
      <p:sp>
        <p:nvSpPr>
          <p:cNvPr id="6" name="CaixaDeTexto 5"/>
          <p:cNvSpPr txBox="1"/>
          <p:nvPr/>
        </p:nvSpPr>
        <p:spPr>
          <a:xfrm>
            <a:off x="660686" y="3354359"/>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Desvantagem concorrencial</a:t>
            </a:r>
          </a:p>
        </p:txBody>
      </p:sp>
      <p:sp>
        <p:nvSpPr>
          <p:cNvPr id="7" name="CaixaDeTexto 6"/>
          <p:cNvSpPr txBox="1"/>
          <p:nvPr/>
        </p:nvSpPr>
        <p:spPr>
          <a:xfrm>
            <a:off x="660686" y="249026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Práticas concertadas</a:t>
            </a:r>
          </a:p>
        </p:txBody>
      </p:sp>
      <p:sp>
        <p:nvSpPr>
          <p:cNvPr id="8" name="CaixaDeTexto 7"/>
          <p:cNvSpPr txBox="1"/>
          <p:nvPr/>
        </p:nvSpPr>
        <p:spPr>
          <a:xfrm>
            <a:off x="660686" y="3786407"/>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Auxílios de Estado</a:t>
            </a:r>
          </a:p>
        </p:txBody>
      </p:sp>
      <p:sp>
        <p:nvSpPr>
          <p:cNvPr id="9" name="CaixaDeTexto 8"/>
          <p:cNvSpPr txBox="1"/>
          <p:nvPr/>
        </p:nvSpPr>
        <p:spPr>
          <a:xfrm>
            <a:off x="660686" y="420916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Abuso de posição dominante</a:t>
            </a:r>
          </a:p>
        </p:txBody>
      </p:sp>
    </p:spTree>
    <p:extLst>
      <p:ext uri="{BB962C8B-B14F-4D97-AF65-F5344CB8AC3E}">
        <p14:creationId xmlns:p14="http://schemas.microsoft.com/office/powerpoint/2010/main" val="319910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9"/>
          <p:cNvSpPr/>
          <p:nvPr/>
        </p:nvSpPr>
        <p:spPr>
          <a:xfrm>
            <a:off x="395536" y="971436"/>
            <a:ext cx="8136904"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Enquadramento jurídico nacional da política comunitária da concorrência</a:t>
            </a:r>
          </a:p>
        </p:txBody>
      </p:sp>
      <p:sp>
        <p:nvSpPr>
          <p:cNvPr id="3" name="Rectângulo 10"/>
          <p:cNvSpPr/>
          <p:nvPr/>
        </p:nvSpPr>
        <p:spPr>
          <a:xfrm>
            <a:off x="827584" y="2204864"/>
            <a:ext cx="763284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Decreto-Lei n.º 125/2014*, de 18 de agosto </a:t>
            </a:r>
            <a:r>
              <a:rPr kumimoji="0" lang="pt-PT" sz="1600" b="0" i="0" u="none" strike="noStrike" kern="0" cap="none" spc="0" normalizeH="0" baseline="0" noProof="0" dirty="0">
                <a:ln>
                  <a:noFill/>
                </a:ln>
                <a:solidFill>
                  <a:prstClr val="black">
                    <a:lumMod val="85000"/>
                    <a:lumOff val="15000"/>
                  </a:prstClr>
                </a:solidFill>
                <a:effectLst/>
                <a:uLnTx/>
                <a:uFillTx/>
              </a:rPr>
              <a:t>- Estatutos da Autoridade da Concorrência</a:t>
            </a:r>
          </a:p>
        </p:txBody>
      </p:sp>
      <p:sp>
        <p:nvSpPr>
          <p:cNvPr id="4" name="Rectângulo 11"/>
          <p:cNvSpPr/>
          <p:nvPr/>
        </p:nvSpPr>
        <p:spPr>
          <a:xfrm>
            <a:off x="827584" y="1666635"/>
            <a:ext cx="734481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Lei n.º 19/2012*, de 8 de </a:t>
            </a:r>
            <a:r>
              <a:rPr kumimoji="0" lang="pt-PT" sz="1600" b="1" i="0" u="none" strike="noStrike" kern="0" cap="none" spc="0" normalizeH="0" baseline="0" noProof="0" dirty="0" err="1">
                <a:ln>
                  <a:noFill/>
                </a:ln>
                <a:solidFill>
                  <a:srgbClr val="1F497D"/>
                </a:solidFill>
                <a:effectLst/>
                <a:uLnTx/>
                <a:uFillTx/>
              </a:rPr>
              <a:t>maio</a:t>
            </a:r>
            <a:r>
              <a:rPr kumimoji="0" lang="pt-PT" sz="1600" b="1" i="0" u="none" strike="noStrike" kern="0" cap="none" spc="0" normalizeH="0" baseline="0" noProof="0" dirty="0">
                <a:ln>
                  <a:noFill/>
                </a:ln>
                <a:solidFill>
                  <a:srgbClr val="1F497D"/>
                </a:solidFill>
                <a:effectLst/>
                <a:uLnTx/>
                <a:uFillTx/>
              </a:rPr>
              <a:t> </a:t>
            </a:r>
            <a:r>
              <a:rPr kumimoji="0" lang="pt-PT" sz="1600" b="0" i="0" u="none" strike="noStrike" kern="0" cap="none" spc="0" normalizeH="0" baseline="0" noProof="0" dirty="0">
                <a:ln>
                  <a:noFill/>
                </a:ln>
                <a:solidFill>
                  <a:prstClr val="black">
                    <a:lumMod val="85000"/>
                    <a:lumOff val="15000"/>
                  </a:prstClr>
                </a:solidFill>
                <a:effectLst/>
                <a:uLnTx/>
                <a:uFillTx/>
              </a:rPr>
              <a:t>regime jurídico da concorrência</a:t>
            </a:r>
          </a:p>
        </p:txBody>
      </p:sp>
      <p:sp>
        <p:nvSpPr>
          <p:cNvPr id="5" name="Rectângulo 12"/>
          <p:cNvSpPr/>
          <p:nvPr/>
        </p:nvSpPr>
        <p:spPr>
          <a:xfrm>
            <a:off x="827584" y="2508865"/>
            <a:ext cx="8186485"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*na sua redação atual - Lei n.º 17/2022, de 17 de Agosto</a:t>
            </a:r>
            <a:r>
              <a:rPr kumimoji="0" lang="pt-PT" sz="1800" b="0" i="0" u="none" strike="noStrike" kern="0" cap="none" spc="0" normalizeH="0" baseline="0" noProof="0" dirty="0">
                <a:ln>
                  <a:noFill/>
                </a:ln>
                <a:solidFill>
                  <a:prstClr val="black">
                    <a:lumMod val="85000"/>
                    <a:lumOff val="15000"/>
                  </a:prstClr>
                </a:solidFill>
                <a:effectLst/>
                <a:uLnTx/>
                <a:uFillTx/>
              </a:rPr>
              <a:t> </a:t>
            </a:r>
          </a:p>
        </p:txBody>
      </p:sp>
      <p:sp>
        <p:nvSpPr>
          <p:cNvPr id="6" name="Rectângulo 14"/>
          <p:cNvSpPr/>
          <p:nvPr/>
        </p:nvSpPr>
        <p:spPr>
          <a:xfrm>
            <a:off x="827584" y="3212976"/>
            <a:ext cx="7344816" cy="1323439"/>
          </a:xfrm>
          <a:prstGeom prst="rect">
            <a:avLst/>
          </a:prstGeom>
          <a:ln>
            <a:solidFill>
              <a:sysClr val="windowText" lastClr="000000">
                <a:lumMod val="50000"/>
                <a:lumOff val="50000"/>
              </a:sys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De aplicação </a:t>
            </a:r>
            <a:r>
              <a:rPr kumimoji="0" lang="pt-PT" sz="1600" b="0" i="0" u="none" strike="noStrike" kern="0" cap="none" spc="0" normalizeH="0" baseline="0" noProof="0" dirty="0" err="1">
                <a:ln>
                  <a:noFill/>
                </a:ln>
                <a:solidFill>
                  <a:prstClr val="black">
                    <a:lumMod val="85000"/>
                    <a:lumOff val="15000"/>
                  </a:prstClr>
                </a:solidFill>
                <a:effectLst/>
                <a:uLnTx/>
                <a:uFillTx/>
              </a:rPr>
              <a:t>direta</a:t>
            </a:r>
            <a:r>
              <a:rPr kumimoji="0" lang="pt-PT" sz="1600" b="0" i="0" u="none" strike="noStrike" kern="0" cap="none" spc="0" normalizeH="0" baseline="0" noProof="0" dirty="0">
                <a:ln>
                  <a:noFill/>
                </a:ln>
                <a:solidFill>
                  <a:prstClr val="black">
                    <a:lumMod val="85000"/>
                    <a:lumOff val="15000"/>
                  </a:prstClr>
                </a:solidFill>
                <a:effectLst/>
                <a:uLnTx/>
                <a:uFillTx/>
              </a:rPr>
              <a:t> e de valor hierárquico superior às normas nacionais: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Artigos 101.º e 102.º do TFUE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REGULAMENTO (CE) </a:t>
            </a:r>
            <a:r>
              <a:rPr kumimoji="0" lang="pt-PT" sz="1600" b="0" i="0" u="none" strike="noStrike" kern="0" cap="none" spc="0" normalizeH="0" baseline="0" noProof="0" dirty="0" err="1">
                <a:ln>
                  <a:noFill/>
                </a:ln>
                <a:solidFill>
                  <a:prstClr val="black">
                    <a:lumMod val="85000"/>
                    <a:lumOff val="15000"/>
                  </a:prstClr>
                </a:solidFill>
                <a:effectLst/>
                <a:uLnTx/>
                <a:uFillTx/>
              </a:rPr>
              <a:t>N.o</a:t>
            </a:r>
            <a:r>
              <a:rPr kumimoji="0" lang="pt-PT" sz="1600" b="0" i="0" u="none" strike="noStrike" kern="0" cap="none" spc="0" normalizeH="0" baseline="0" noProof="0" dirty="0">
                <a:ln>
                  <a:noFill/>
                </a:ln>
                <a:solidFill>
                  <a:prstClr val="black">
                    <a:lumMod val="85000"/>
                    <a:lumOff val="15000"/>
                  </a:prstClr>
                </a:solidFill>
                <a:effectLst/>
                <a:uLnTx/>
                <a:uFillTx/>
              </a:rPr>
              <a:t> 1/2003 DO CONSELHO, de 16 de Dezembro de 2002</a:t>
            </a:r>
          </a:p>
        </p:txBody>
      </p:sp>
    </p:spTree>
    <p:extLst>
      <p:ext uri="{BB962C8B-B14F-4D97-AF65-F5344CB8AC3E}">
        <p14:creationId xmlns:p14="http://schemas.microsoft.com/office/powerpoint/2010/main" val="4727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827420"/>
            <a:ext cx="7776864" cy="27084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Noção do regime jurídico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Qualquer entidade que exerça uma </a:t>
            </a:r>
            <a:r>
              <a:rPr kumimoji="0" lang="pt-PT" sz="1400" b="0" i="1" u="none" strike="noStrike" kern="0" cap="none" spc="0" normalizeH="0" baseline="0" noProof="0" dirty="0" err="1">
                <a:ln>
                  <a:noFill/>
                </a:ln>
                <a:solidFill>
                  <a:prstClr val="black"/>
                </a:solidFill>
                <a:effectLst/>
                <a:uLnTx/>
                <a:uFillTx/>
              </a:rPr>
              <a:t>atividade</a:t>
            </a:r>
            <a:r>
              <a:rPr kumimoji="0" lang="pt-PT" sz="1400" b="0" i="1" u="none" strike="noStrike" kern="0" cap="none" spc="0" normalizeH="0" baseline="0" noProof="0" dirty="0">
                <a:ln>
                  <a:noFill/>
                </a:ln>
                <a:solidFill>
                  <a:prstClr val="black"/>
                </a:solidFill>
                <a:effectLst/>
                <a:uLnTx/>
                <a:uFillTx/>
              </a:rPr>
              <a:t> económica que consista na oferta de bens ou serviços num determinado mercado, independentemente do seu estatuto jurídico e do seu modo de financiamento.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Considera-se como uma única empresa o conjunto de empresas que, embora juridicamente distintas, constituem uma unidade económica ou mantêm entre si laços de interdependência decorrentes, nomeadamente: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De uma participação maioritária no capital;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Da detenção de mais de metade dos votos atribuídos pela detenção de participações sociais;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Da possibilidade de designar mais de metade dos membros do órgão de administração ou de fiscalização;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 Do poder de gerir os </a:t>
            </a:r>
            <a:r>
              <a:rPr kumimoji="0" lang="pt-PT" sz="1400" b="0" i="1" u="none" strike="noStrike" kern="0" cap="none" spc="0" normalizeH="0" baseline="0" noProof="0" dirty="0" err="1">
                <a:ln>
                  <a:noFill/>
                </a:ln>
                <a:solidFill>
                  <a:prstClr val="black"/>
                </a:solidFill>
                <a:effectLst/>
                <a:uLnTx/>
                <a:uFillTx/>
              </a:rPr>
              <a:t>respetivos</a:t>
            </a:r>
            <a:r>
              <a:rPr kumimoji="0" lang="pt-PT" sz="1400" b="0" i="1" u="none" strike="noStrike" kern="0" cap="none" spc="0" normalizeH="0" baseline="0" noProof="0" dirty="0">
                <a:ln>
                  <a:noFill/>
                </a:ln>
                <a:solidFill>
                  <a:prstClr val="black"/>
                </a:solidFill>
                <a:effectLst/>
                <a:uLnTx/>
                <a:uFillTx/>
              </a:rPr>
              <a:t> negócios.</a:t>
            </a:r>
          </a:p>
        </p:txBody>
      </p:sp>
      <p:sp>
        <p:nvSpPr>
          <p:cNvPr id="3" name="Rectângulo 10"/>
          <p:cNvSpPr/>
          <p:nvPr/>
        </p:nvSpPr>
        <p:spPr>
          <a:xfrm>
            <a:off x="539552" y="4005064"/>
            <a:ext cx="7955179"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Noção do código das sociedades comerciais – artigo 1.º do CÓDIGO DAS SOCIEDADES COMERCIAIS, aprovado pelo Decreto-Lei n.º 262/86, de 2 de </a:t>
            </a:r>
            <a:r>
              <a:rPr kumimoji="0" lang="pt-PT" sz="1600" b="1" i="0" u="none" strike="noStrike" kern="0" cap="none" spc="0" normalizeH="0" baseline="0" noProof="0" dirty="0" err="1">
                <a:ln>
                  <a:noFill/>
                </a:ln>
                <a:solidFill>
                  <a:srgbClr val="1F497D"/>
                </a:solidFill>
                <a:effectLst/>
                <a:uLnTx/>
                <a:uFillTx/>
              </a:rPr>
              <a:t>setembro</a:t>
            </a:r>
            <a:r>
              <a:rPr kumimoji="0" lang="pt-PT" sz="1600" b="1" i="0" u="none" strike="noStrike" kern="0" cap="none" spc="0" normalizeH="0" baseline="0" noProof="0" dirty="0">
                <a:ln>
                  <a:noFill/>
                </a:ln>
                <a:solidFill>
                  <a:srgbClr val="1F497D"/>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São sociedades comerciais aquelas que tenham por objecto a prática de actos de comércio e adoptem o tipo de sociedade em nome colectivo, de sociedade por quotas, de sociedade anónima, de sociedade em comandita simples ou de sociedade em comandita por acções.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As sociedades que tenham por objecto a prática de actos de comércio devem adoptar um dos tipos referidos no número anterior.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91978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04526" y="842705"/>
            <a:ext cx="8424936" cy="37240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A Lei da Concorrência aplica-se: </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Empresas </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Serviços de interesse económico geral: As empresas públicas, as entidades públicas empresariais e as empresas às quais o Estado tenha concedido direitos especiais ou exclusivos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As empresas encarregadas por lei da gestão de serviços de interesse económico geral ou que tenham a natureza de monopólio legal ficam submetidas à lei da concorrência, na medida em que a aplicação destas regras não constitua obstáculo ao cumprimento, de direito ou de facto, da missão particular que lhes foi confiada.</a:t>
            </a:r>
          </a:p>
        </p:txBody>
      </p:sp>
    </p:spTree>
    <p:extLst>
      <p:ext uri="{BB962C8B-B14F-4D97-AF65-F5344CB8AC3E}">
        <p14:creationId xmlns:p14="http://schemas.microsoft.com/office/powerpoint/2010/main" val="189110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1018400" y="1541926"/>
            <a:ext cx="7531240" cy="3539430"/>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 política de concorrência na EU - evolução e características </a:t>
            </a:r>
          </a:p>
          <a:p>
            <a:r>
              <a:rPr lang="pt-PT" sz="2800" dirty="0">
                <a:solidFill>
                  <a:srgbClr val="022344"/>
                </a:solidFill>
                <a:latin typeface="Georgia" panose="02040502050405020303" pitchFamily="18" charset="0"/>
                <a:ea typeface="+mj-ea"/>
                <a:cs typeface="+mj-cs"/>
              </a:rPr>
              <a:t>A geografia concorrencial da União Europeia</a:t>
            </a:r>
          </a:p>
          <a:p>
            <a:r>
              <a:rPr lang="pt-PT" sz="2800" dirty="0">
                <a:solidFill>
                  <a:srgbClr val="022344"/>
                </a:solidFill>
                <a:latin typeface="Georgia" panose="02040502050405020303" pitchFamily="18" charset="0"/>
                <a:ea typeface="+mj-ea"/>
                <a:cs typeface="+mj-cs"/>
              </a:rPr>
              <a:t>Normas de concorrência do TFUE – artigos 101.º e 102.º</a:t>
            </a:r>
          </a:p>
          <a:p>
            <a:r>
              <a:rPr lang="pt-PT" sz="2800" dirty="0">
                <a:solidFill>
                  <a:srgbClr val="022344"/>
                </a:solidFill>
                <a:latin typeface="Georgia" panose="02040502050405020303" pitchFamily="18" charset="0"/>
                <a:ea typeface="+mj-ea"/>
                <a:cs typeface="+mj-cs"/>
              </a:rPr>
              <a:t>Os acordos de empresas</a:t>
            </a:r>
          </a:p>
          <a:p>
            <a:r>
              <a:rPr lang="pt-PT" sz="2800" dirty="0">
                <a:solidFill>
                  <a:srgbClr val="022344"/>
                </a:solidFill>
                <a:latin typeface="Georgia" panose="02040502050405020303" pitchFamily="18" charset="0"/>
                <a:ea typeface="+mj-ea"/>
                <a:cs typeface="+mj-cs"/>
              </a:rPr>
              <a:t>Análise de casos </a:t>
            </a:r>
          </a:p>
          <a:p>
            <a:r>
              <a:rPr lang="pt-PT" sz="2800" dirty="0">
                <a:solidFill>
                  <a:srgbClr val="022344"/>
                </a:solidFill>
                <a:latin typeface="Georgia" panose="02040502050405020303" pitchFamily="18" charset="0"/>
                <a:ea typeface="+mj-ea"/>
                <a:cs typeface="+mj-cs"/>
              </a:rPr>
              <a:t>	</a:t>
            </a: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1"/>
          <p:cNvSpPr/>
          <p:nvPr/>
        </p:nvSpPr>
        <p:spPr>
          <a:xfrm>
            <a:off x="467544" y="548680"/>
            <a:ext cx="8280920" cy="560153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Autoridade da Concorrência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Entidade administrativa independente </a:t>
            </a:r>
            <a:r>
              <a:rPr kumimoji="0" lang="pt-PT" sz="1800" b="0" i="0" u="none" strike="noStrike" kern="0" cap="none" spc="0" normalizeH="0" baseline="0" noProof="0" dirty="0">
                <a:ln>
                  <a:noFill/>
                </a:ln>
                <a:solidFill>
                  <a:prstClr val="black">
                    <a:lumMod val="85000"/>
                    <a:lumOff val="15000"/>
                  </a:prstClr>
                </a:solidFill>
                <a:effectLst/>
                <a:uLnTx/>
                <a:uFillTx/>
              </a:rPr>
              <a:t>-  v. </a:t>
            </a:r>
            <a:r>
              <a:rPr kumimoji="0" lang="pt-PT" sz="1800" b="0" i="0" u="none" strike="noStrike" kern="0" cap="none" spc="0" normalizeH="0" baseline="0" noProof="0" dirty="0">
                <a:ln>
                  <a:noFill/>
                </a:ln>
                <a:solidFill>
                  <a:prstClr val="black"/>
                </a:solidFill>
                <a:effectLst/>
                <a:uLnTx/>
                <a:uFillTx/>
              </a:rPr>
              <a:t>Lei-quadro das entidades administrativas independentes com funções de regulação da atividade económica dos setores privado, público e cooperativo, aprovada pela Lei n.º 67/2013 de 28 de agosto (</a:t>
            </a:r>
            <a:r>
              <a:rPr kumimoji="0" lang="pt-PT" sz="1400" b="0" i="0" u="none" strike="noStrike" kern="0" cap="none" spc="0" normalizeH="0" baseline="0" noProof="0" dirty="0">
                <a:ln>
                  <a:noFill/>
                </a:ln>
                <a:solidFill>
                  <a:prstClr val="black"/>
                </a:solidFill>
                <a:effectLst/>
                <a:uLnTx/>
                <a:uFillTx/>
              </a:rPr>
              <a:t>última alteração Lei n.º 75-B/2020, de 31 de dezembro</a:t>
            </a:r>
            <a:r>
              <a:rPr kumimoji="0" lang="pt-PT" sz="18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As entidades reguladoras devem observar os seguintes princípios de gestão: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Exercício da respetiva atividade de acordo com elevados padrões de qualidade;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Garantia de eficiência económica no que se refere à sua gestão e soluções adotadas nas suas atividades;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Gestão por objetivos devidamente determinados e quantificados e avaliação periódica em função dos resultados;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Transparência na atuação através da discussão pública de projetos de documentos que contenham normas regulamentares e da disponibilização pública de documentação relevante sobre as suas atividades e funcionamento com impacto sobre os consumidores e entidades reguladas, incluindo sobre o custo da sua atividade para o setor regulado;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Respeito dos princípios da prévia cabimentação e programação da realização das despesas subjacentes à assunção de compromissos e aos pagamentos em atraso das entidades públicas.</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endParaRPr kumimoji="0" lang="pt-PT" sz="1200" b="0" i="1"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Princípios de funcionamento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Independência</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Responsabilidade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Proteção do consumidor</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Transparência</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Prestação de informação</a:t>
            </a:r>
          </a:p>
        </p:txBody>
      </p:sp>
    </p:spTree>
    <p:extLst>
      <p:ext uri="{BB962C8B-B14F-4D97-AF65-F5344CB8AC3E}">
        <p14:creationId xmlns:p14="http://schemas.microsoft.com/office/powerpoint/2010/main" val="368103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341144" y="436900"/>
            <a:ext cx="388234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Práticas restritivas da concorrência</a:t>
            </a:r>
          </a:p>
        </p:txBody>
      </p:sp>
      <p:sp>
        <p:nvSpPr>
          <p:cNvPr id="6" name="Rectângulo 3"/>
          <p:cNvSpPr/>
          <p:nvPr/>
        </p:nvSpPr>
        <p:spPr>
          <a:xfrm>
            <a:off x="341144" y="756870"/>
            <a:ext cx="308469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Tipos de práticas restritivas</a:t>
            </a:r>
          </a:p>
        </p:txBody>
      </p:sp>
      <p:sp>
        <p:nvSpPr>
          <p:cNvPr id="7" name="Rectângulo 4"/>
          <p:cNvSpPr/>
          <p:nvPr/>
        </p:nvSpPr>
        <p:spPr>
          <a:xfrm>
            <a:off x="371128" y="1084972"/>
            <a:ext cx="825093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Acordos, práticas concertadas e decisões de associações de empresas – art.9.º</a:t>
            </a:r>
          </a:p>
        </p:txBody>
      </p:sp>
      <p:sp>
        <p:nvSpPr>
          <p:cNvPr id="8" name="Rectângulo 5"/>
          <p:cNvSpPr/>
          <p:nvPr/>
        </p:nvSpPr>
        <p:spPr>
          <a:xfrm>
            <a:off x="341144" y="1445012"/>
            <a:ext cx="8136904"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São proibidos os acordos entre empresas, as práticas concertadas entre empresas e as decisões de associações de empresas que tenham por </a:t>
            </a:r>
            <a:r>
              <a:rPr kumimoji="0" lang="pt-PT" sz="1600" b="0" i="0" u="none" strike="noStrike" kern="0" cap="none" spc="0" normalizeH="0" baseline="0" noProof="0" dirty="0" err="1">
                <a:ln>
                  <a:noFill/>
                </a:ln>
                <a:solidFill>
                  <a:prstClr val="black"/>
                </a:solidFill>
                <a:effectLst/>
                <a:uLnTx/>
                <a:uFillTx/>
              </a:rPr>
              <a:t>objeto</a:t>
            </a:r>
            <a:r>
              <a:rPr kumimoji="0" lang="pt-PT" sz="1600" b="0" i="0" u="none" strike="noStrike" kern="0" cap="none" spc="0" normalizeH="0" baseline="0" noProof="0" dirty="0">
                <a:ln>
                  <a:noFill/>
                </a:ln>
                <a:solidFill>
                  <a:prstClr val="black"/>
                </a:solidFill>
                <a:effectLst/>
                <a:uLnTx/>
                <a:uFillTx/>
              </a:rPr>
              <a:t> ou como efeito impedir, falsear ou restringir de forma sensível a concorrência no todo ou em parte do mercado nacional, nomeadamente os que consistam em:</a:t>
            </a:r>
          </a:p>
        </p:txBody>
      </p:sp>
      <p:sp>
        <p:nvSpPr>
          <p:cNvPr id="9" name="Rectângulo 6"/>
          <p:cNvSpPr/>
          <p:nvPr/>
        </p:nvSpPr>
        <p:spPr>
          <a:xfrm>
            <a:off x="701184" y="2525132"/>
            <a:ext cx="7920880"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a</a:t>
            </a:r>
            <a:r>
              <a:rPr kumimoji="0" lang="pt-PT" sz="1600" b="0" i="0" u="none" strike="noStrike" kern="0" cap="none" spc="0" normalizeH="0" baseline="0" noProof="0" dirty="0">
                <a:ln>
                  <a:noFill/>
                </a:ln>
                <a:solidFill>
                  <a:prstClr val="black"/>
                </a:solidFill>
                <a:effectLst/>
                <a:uLnTx/>
                <a:uFillTx/>
              </a:rPr>
              <a:t>) Fixar, de forma </a:t>
            </a:r>
            <a:r>
              <a:rPr kumimoji="0" lang="pt-PT" sz="1600" b="0" i="0" u="none" strike="noStrike" kern="0" cap="none" spc="0" normalizeH="0" baseline="0" noProof="0" dirty="0" err="1">
                <a:ln>
                  <a:noFill/>
                </a:ln>
                <a:solidFill>
                  <a:prstClr val="black"/>
                </a:solidFill>
                <a:effectLst/>
                <a:uLnTx/>
                <a:uFillTx/>
              </a:rPr>
              <a:t>direta</a:t>
            </a:r>
            <a:r>
              <a:rPr kumimoji="0" lang="pt-PT" sz="1600" b="0" i="0" u="none" strike="noStrike" kern="0" cap="none" spc="0" normalizeH="0" baseline="0" noProof="0" dirty="0">
                <a:ln>
                  <a:noFill/>
                </a:ln>
                <a:solidFill>
                  <a:prstClr val="black"/>
                </a:solidFill>
                <a:effectLst/>
                <a:uLnTx/>
                <a:uFillTx/>
              </a:rPr>
              <a:t> ou </a:t>
            </a:r>
            <a:r>
              <a:rPr kumimoji="0" lang="pt-PT" sz="1600" b="0" i="0" u="none" strike="noStrike" kern="0" cap="none" spc="0" normalizeH="0" baseline="0" noProof="0" dirty="0" err="1">
                <a:ln>
                  <a:noFill/>
                </a:ln>
                <a:solidFill>
                  <a:prstClr val="black"/>
                </a:solidFill>
                <a:effectLst/>
                <a:uLnTx/>
                <a:uFillTx/>
              </a:rPr>
              <a:t>indireta</a:t>
            </a:r>
            <a:r>
              <a:rPr kumimoji="0" lang="pt-PT" sz="1600" b="0" i="0" u="none" strike="noStrike" kern="0" cap="none" spc="0" normalizeH="0" baseline="0" noProof="0" dirty="0">
                <a:ln>
                  <a:noFill/>
                </a:ln>
                <a:solidFill>
                  <a:prstClr val="black"/>
                </a:solidFill>
                <a:effectLst/>
                <a:uLnTx/>
                <a:uFillTx/>
              </a:rPr>
              <a:t>, os preços de compra ou de venda ou quaisquer outras condições de </a:t>
            </a:r>
            <a:r>
              <a:rPr kumimoji="0" lang="pt-PT" sz="1600" b="0" i="0" u="none" strike="noStrike" kern="0" cap="none" spc="0" normalizeH="0" baseline="0" noProof="0" dirty="0" err="1">
                <a:ln>
                  <a:noFill/>
                </a:ln>
                <a:solidFill>
                  <a:prstClr val="black"/>
                </a:solidFill>
                <a:effectLst/>
                <a:uLnTx/>
                <a:uFillTx/>
              </a:rPr>
              <a:t>transação</a:t>
            </a:r>
            <a:r>
              <a:rPr kumimoji="0" lang="pt-PT" sz="16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b</a:t>
            </a:r>
            <a:r>
              <a:rPr kumimoji="0" lang="pt-PT" sz="1600" b="0" i="0" u="none" strike="noStrike" kern="0" cap="none" spc="0" normalizeH="0" baseline="0" noProof="0" dirty="0">
                <a:ln>
                  <a:noFill/>
                </a:ln>
                <a:solidFill>
                  <a:prstClr val="black"/>
                </a:solidFill>
                <a:effectLst/>
                <a:uLnTx/>
                <a:uFillTx/>
              </a:rPr>
              <a:t>) Limitar ou controlar a produção, a distribuição, o desenvolvimento técnico ou os investimentos;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c</a:t>
            </a:r>
            <a:r>
              <a:rPr kumimoji="0" lang="pt-PT" sz="1600" b="0" i="0" u="none" strike="noStrike" kern="0" cap="none" spc="0" normalizeH="0" baseline="0" noProof="0" dirty="0">
                <a:ln>
                  <a:noFill/>
                </a:ln>
                <a:solidFill>
                  <a:prstClr val="black"/>
                </a:solidFill>
                <a:effectLst/>
                <a:uLnTx/>
                <a:uFillTx/>
              </a:rPr>
              <a:t>) Repartir os mercados ou as fontes de abastecimento;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d</a:t>
            </a:r>
            <a:r>
              <a:rPr kumimoji="0" lang="pt-PT" sz="1600" b="0" i="0" u="none" strike="noStrike" kern="0" cap="none" spc="0" normalizeH="0" baseline="0" noProof="0" dirty="0">
                <a:ln>
                  <a:noFill/>
                </a:ln>
                <a:solidFill>
                  <a:prstClr val="black"/>
                </a:solidFill>
                <a:effectLst/>
                <a:uLnTx/>
                <a:uFillTx/>
              </a:rPr>
              <a:t>) Aplicar, relativamente a parceiros comerciais, condições desiguais no caso de prestações equivalentes, colocando -os, por esse facto, em desvantagem na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e</a:t>
            </a:r>
            <a:r>
              <a:rPr kumimoji="0" lang="pt-PT" sz="1600" b="0" i="0" u="none" strike="noStrike" kern="0" cap="none" spc="0" normalizeH="0" baseline="0" noProof="0" dirty="0">
                <a:ln>
                  <a:noFill/>
                </a:ln>
                <a:solidFill>
                  <a:prstClr val="black"/>
                </a:solidFill>
                <a:effectLst/>
                <a:uLnTx/>
                <a:uFillTx/>
              </a:rPr>
              <a:t>) Subordinar a celebração de contratos à aceitação, por parte dos outros contraentes, de prestações suplementares que, pela sua natureza ou de acordo com os usos comerciais, não têm ligação com o </a:t>
            </a:r>
            <a:r>
              <a:rPr kumimoji="0" lang="pt-PT" sz="1600" b="0" i="0" u="none" strike="noStrike" kern="0" cap="none" spc="0" normalizeH="0" baseline="0" noProof="0" dirty="0" err="1">
                <a:ln>
                  <a:noFill/>
                </a:ln>
                <a:solidFill>
                  <a:prstClr val="black"/>
                </a:solidFill>
                <a:effectLst/>
                <a:uLnTx/>
                <a:uFillTx/>
              </a:rPr>
              <a:t>objeto</a:t>
            </a:r>
            <a:r>
              <a:rPr kumimoji="0" lang="pt-PT" sz="1600" b="0" i="0" u="none" strike="noStrike" kern="0" cap="none" spc="0" normalizeH="0" baseline="0" noProof="0" dirty="0">
                <a:ln>
                  <a:noFill/>
                </a:ln>
                <a:solidFill>
                  <a:prstClr val="black"/>
                </a:solidFill>
                <a:effectLst/>
                <a:uLnTx/>
                <a:uFillTx/>
              </a:rPr>
              <a:t> desses contratos.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Exceto nos casos em que se considerem justificados, nos termos do artigo seguinte, são nulos os acordos entre empresas e as decisões de associações de empresas proibidos pelo número anterior.</a:t>
            </a:r>
          </a:p>
        </p:txBody>
      </p:sp>
    </p:spTree>
    <p:extLst>
      <p:ext uri="{BB962C8B-B14F-4D97-AF65-F5344CB8AC3E}">
        <p14:creationId xmlns:p14="http://schemas.microsoft.com/office/powerpoint/2010/main" val="1697081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ângulo 1"/>
          <p:cNvSpPr/>
          <p:nvPr/>
        </p:nvSpPr>
        <p:spPr>
          <a:xfrm>
            <a:off x="395536" y="620688"/>
            <a:ext cx="828092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Acordos, práticas concertadas e decisões de associações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Justificação de acordos, práticas concertadas e decisões de associações de empresas – </a:t>
            </a:r>
            <a:r>
              <a:rPr kumimoji="0" lang="pt-PT" sz="1600" b="1" i="1" u="none" strike="noStrike" kern="0" cap="none" spc="0" normalizeH="0" baseline="0" noProof="0" dirty="0" err="1">
                <a:ln>
                  <a:noFill/>
                </a:ln>
                <a:solidFill>
                  <a:srgbClr val="1F497D"/>
                </a:solidFill>
                <a:effectLst/>
                <a:uLnTx/>
                <a:uFillTx/>
              </a:rPr>
              <a:t>art</a:t>
            </a:r>
            <a:r>
              <a:rPr kumimoji="0" lang="pt-PT" sz="1600" b="1" i="1" u="none" strike="noStrike" kern="0" cap="none" spc="0" normalizeH="0" baseline="0" noProof="0" dirty="0">
                <a:ln>
                  <a:noFill/>
                </a:ln>
                <a:solidFill>
                  <a:srgbClr val="1F497D"/>
                </a:solidFill>
                <a:effectLst/>
                <a:uLnTx/>
                <a:uFillTx/>
              </a:rPr>
              <a:t>. 10.º</a:t>
            </a:r>
          </a:p>
        </p:txBody>
      </p:sp>
      <p:sp>
        <p:nvSpPr>
          <p:cNvPr id="15" name="Rectângulo 7"/>
          <p:cNvSpPr/>
          <p:nvPr/>
        </p:nvSpPr>
        <p:spPr>
          <a:xfrm>
            <a:off x="395536" y="1265267"/>
            <a:ext cx="8064896" cy="44012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1 — Podem ser considerados justificados os acordos entre empresas, as práticas concertadas entre empresas 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as decisões de associações de empresas referidas no artigo anterior que contribuam para melhorar a produção ou a distribuição de bens ou serviços ou para promover o desenvolvimento técnico ou económico desde que, cumulativamente: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Reservem aos utilizadores desses bens ou serviços uma parte equitativa do benefício daí resultante;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Não imponham às empresas em causa quaisquer restrições que não sejam indispensáveis para atingir esses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err="1">
                <a:ln>
                  <a:noFill/>
                </a:ln>
                <a:solidFill>
                  <a:prstClr val="black"/>
                </a:solidFill>
                <a:effectLst/>
                <a:uLnTx/>
                <a:uFillTx/>
              </a:rPr>
              <a:t>objetivos</a:t>
            </a:r>
            <a:r>
              <a:rPr kumimoji="0" lang="pt-PT" sz="1400" b="0" i="1"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Não </a:t>
            </a:r>
            <a:r>
              <a:rPr kumimoji="0" lang="pt-PT" sz="1400" b="0" i="1" u="none" strike="noStrike" kern="0" cap="none" spc="0" normalizeH="0" baseline="0" noProof="0" dirty="0" err="1">
                <a:ln>
                  <a:noFill/>
                </a:ln>
                <a:solidFill>
                  <a:prstClr val="black"/>
                </a:solidFill>
                <a:effectLst/>
                <a:uLnTx/>
                <a:uFillTx/>
              </a:rPr>
              <a:t>dêem</a:t>
            </a:r>
            <a:r>
              <a:rPr kumimoji="0" lang="pt-PT" sz="1400" b="0" i="1" u="none" strike="noStrike" kern="0" cap="none" spc="0" normalizeH="0" baseline="0" noProof="0" dirty="0">
                <a:ln>
                  <a:noFill/>
                </a:ln>
                <a:solidFill>
                  <a:prstClr val="black"/>
                </a:solidFill>
                <a:effectLst/>
                <a:uLnTx/>
                <a:uFillTx/>
              </a:rPr>
              <a:t> a essas empresas a possibilidade de eliminar a concorrência numa parte substancial do mercado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dos bens ou serviços em causa.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2 — Compete às empresas ou associações de empresas que invoquem o benefício da justificação fazer a prova do preenchimento das condições previstas no número anterior.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3 — São considerados justificados os acordos entre empresas, as práticas concertadas entre empresas e as decisões de associações de empresas proibidos pelo artigo anterior que, embora não afetando o comércio entre os Estados membros, preencham os restantes requisitos de aplicação de um regulamento adotado nos termos do disposto no n.º 3 do artigo 101.º do Tratado sobre o Funcionamento da União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4 — A Autoridade da Concorrência pode retirar o benefício referido no número anterior se verificar que, em</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determinado caso, uma prática abrangida produz efeitos incompatíveis com o disposto no n.º 1.</a:t>
            </a:r>
          </a:p>
        </p:txBody>
      </p:sp>
    </p:spTree>
    <p:extLst>
      <p:ext uri="{BB962C8B-B14F-4D97-AF65-F5344CB8AC3E}">
        <p14:creationId xmlns:p14="http://schemas.microsoft.com/office/powerpoint/2010/main" val="367758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1"/>
          <p:cNvSpPr/>
          <p:nvPr/>
        </p:nvSpPr>
        <p:spPr>
          <a:xfrm>
            <a:off x="503548" y="1484784"/>
            <a:ext cx="8136904" cy="43396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Práticas concertadas </a:t>
            </a:r>
            <a:r>
              <a:rPr kumimoji="0" lang="pt-PT" sz="1600" b="0" i="0" u="none" strike="noStrike" kern="0" cap="none" spc="0" normalizeH="0" baseline="0" noProof="0" dirty="0">
                <a:ln>
                  <a:noFill/>
                </a:ln>
                <a:solidFill>
                  <a:prstClr val="black"/>
                </a:solidFill>
                <a:effectLst/>
                <a:uLnTx/>
                <a:uFillTx/>
              </a:rPr>
              <a:t>e </a:t>
            </a:r>
            <a:r>
              <a:rPr kumimoji="0" lang="pt-PT" sz="1800" b="1" i="0" u="none" strike="noStrike" kern="0" cap="none" spc="0" normalizeH="0" baseline="0" noProof="0" dirty="0">
                <a:ln>
                  <a:noFill/>
                </a:ln>
                <a:solidFill>
                  <a:srgbClr val="1F497D"/>
                </a:solidFill>
                <a:effectLst/>
                <a:uLnTx/>
                <a:uFillTx/>
              </a:rPr>
              <a:t>decisões de associação de empresas</a:t>
            </a:r>
            <a:r>
              <a:rPr kumimoji="0" lang="pt-PT" sz="1600" b="0" i="0" u="none" strike="noStrike" kern="0" cap="none" spc="0" normalizeH="0" baseline="0" noProof="0" dirty="0">
                <a:ln>
                  <a:noFill/>
                </a:ln>
                <a:solidFill>
                  <a:prstClr val="black"/>
                </a:solidFill>
                <a:effectLst/>
                <a:uLnTx/>
                <a:uFillTx/>
              </a:rPr>
              <a:t>, tendo sempre em comum a circunstância de levarem as empresas envolvidas a prescindirem da sua autonomia de comportamento no mercado, com vista à redução ou eliminação dos riscos da concorrência.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Acordos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Os acordos constituem as formas mais explícitas deste tipo de coordenação do comportamento das empresas no mercado. Estão abrangidos no conceito de acordos os contratos, mas também outros meios de entendimento informais e sem carácter vinculativo, estejam ou não em vigor. Para que assumam relevância basta que expressem fielmente a vontade das empresas sobre o seu comportamento comum no mercado.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Os acordos podem ser: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r>
              <a:rPr kumimoji="0" lang="pt-PT" sz="1600" b="1" i="0" u="none" strike="noStrike" kern="0" cap="none" spc="0" normalizeH="0" baseline="0" noProof="0" dirty="0">
                <a:ln>
                  <a:noFill/>
                </a:ln>
                <a:solidFill>
                  <a:prstClr val="black"/>
                </a:solidFill>
                <a:effectLst/>
                <a:uLnTx/>
                <a:uFillTx/>
              </a:rPr>
              <a:t>Verticais</a:t>
            </a:r>
            <a:r>
              <a:rPr kumimoji="0" lang="pt-PT" sz="1600" b="0" i="0" u="none" strike="noStrike" kern="0" cap="none" spc="0" normalizeH="0" baseline="0" noProof="0" dirty="0">
                <a:ln>
                  <a:noFill/>
                </a:ln>
                <a:solidFill>
                  <a:prstClr val="black"/>
                </a:solidFill>
                <a:effectLst/>
                <a:uLnTx/>
                <a:uFillTx/>
              </a:rPr>
              <a:t> – entre empresas em diferentes níveis da cadeia de produção ou de distribuição, por exemplo, os acordos entre o produtor de um determinado bem e os seus distribuidores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r>
              <a:rPr kumimoji="0" lang="pt-PT" sz="1600" b="1" i="0" u="none" strike="noStrike" kern="0" cap="none" spc="0" normalizeH="0" baseline="0" noProof="0" dirty="0">
                <a:ln>
                  <a:noFill/>
                </a:ln>
                <a:solidFill>
                  <a:prstClr val="black"/>
                </a:solidFill>
                <a:effectLst/>
                <a:uLnTx/>
                <a:uFillTx/>
              </a:rPr>
              <a:t>Horizontais</a:t>
            </a:r>
            <a:r>
              <a:rPr kumimoji="0" lang="pt-PT" sz="1600" b="0" i="0" u="none" strike="noStrike" kern="0" cap="none" spc="0" normalizeH="0" baseline="0" noProof="0" dirty="0">
                <a:ln>
                  <a:noFill/>
                </a:ln>
                <a:solidFill>
                  <a:prstClr val="black"/>
                </a:solidFill>
                <a:effectLst/>
                <a:uLnTx/>
                <a:uFillTx/>
              </a:rPr>
              <a:t> (cartéis) – entre empresas concorrentes, isto é, no mesmo nível da cadeia de produção ou de distribuição, por exemplo, os acordos entre produtores de dois bens concorrentes.</a:t>
            </a:r>
          </a:p>
        </p:txBody>
      </p:sp>
      <p:sp>
        <p:nvSpPr>
          <p:cNvPr id="6" name="Rectângulo 2"/>
          <p:cNvSpPr/>
          <p:nvPr/>
        </p:nvSpPr>
        <p:spPr>
          <a:xfrm>
            <a:off x="683568" y="692696"/>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Acordos, práticas concertadas e decisões de associações de empresas</a:t>
            </a:r>
          </a:p>
        </p:txBody>
      </p:sp>
    </p:spTree>
    <p:extLst>
      <p:ext uri="{BB962C8B-B14F-4D97-AF65-F5344CB8AC3E}">
        <p14:creationId xmlns:p14="http://schemas.microsoft.com/office/powerpoint/2010/main" val="394358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p:cNvSpPr/>
          <p:nvPr/>
        </p:nvSpPr>
        <p:spPr>
          <a:xfrm>
            <a:off x="422464" y="836712"/>
            <a:ext cx="8424936" cy="43396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Práticas concertadas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As práticas concertadas são uma forma de conluio/entendimento de vontades entre empresas. Diferem dos acordos apenas quanto à intensidade e à maneira como se manifestam.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Revelam-se, por exemplo, através de um paralelismo de comportamentos das empresas, não alcançável em condições normais de mercado.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Decisões de associação de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As decisões de associação de empresa, por sua vez, representam </a:t>
            </a:r>
            <a:r>
              <a:rPr kumimoji="0" lang="pt-PT" sz="1600" b="0" i="0" u="none" strike="noStrike" kern="0" cap="none" spc="0" normalizeH="0" baseline="0" noProof="0" dirty="0" err="1">
                <a:ln>
                  <a:noFill/>
                </a:ln>
                <a:solidFill>
                  <a:prstClr val="black"/>
                </a:solidFill>
                <a:effectLst/>
                <a:uLnTx/>
                <a:uFillTx/>
              </a:rPr>
              <a:t>atos</a:t>
            </a:r>
            <a:r>
              <a:rPr kumimoji="0" lang="pt-PT" sz="1600" b="0" i="0" u="none" strike="noStrike" kern="0" cap="none" spc="0" normalizeH="0" baseline="0" noProof="0" dirty="0">
                <a:ln>
                  <a:noFill/>
                </a:ln>
                <a:solidFill>
                  <a:prstClr val="black"/>
                </a:solidFill>
                <a:effectLst/>
                <a:uLnTx/>
                <a:uFillTx/>
              </a:rPr>
              <a:t> formalmente unilaterais – da associação –, mas que expressam uma orientação e vontade institucionais que traduzem o entendimento dos membros/associados e que, por isso, se subsumem ao conceito de ‘conduta </a:t>
            </a:r>
            <a:r>
              <a:rPr kumimoji="0" lang="pt-PT" sz="1600" b="0" i="0" u="none" strike="noStrike" kern="0" cap="none" spc="0" normalizeH="0" baseline="0" noProof="0" dirty="0" err="1">
                <a:ln>
                  <a:noFill/>
                </a:ln>
                <a:solidFill>
                  <a:prstClr val="black"/>
                </a:solidFill>
                <a:effectLst/>
                <a:uLnTx/>
                <a:uFillTx/>
              </a:rPr>
              <a:t>coletiva</a:t>
            </a:r>
            <a:r>
              <a:rPr kumimoji="0" lang="pt-PT" sz="16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Para efeitos do direito da concorrência, deve considerar-se como “associação de empresas” qualquer entidade que agregue várias pessoas singulares ou coletivas – elas próprias, possivelmente, também empresas – e que, por regra, representa os interesses dos seus associados Do mesmo modo, para efeitos do direito da concorrência, deve considerar-se “decisão” de associação de empresas todas as manifestações que reflitam a vontade de coordenação de comportamentos dos membros da associação.</a:t>
            </a:r>
          </a:p>
        </p:txBody>
      </p:sp>
    </p:spTree>
    <p:extLst>
      <p:ext uri="{BB962C8B-B14F-4D97-AF65-F5344CB8AC3E}">
        <p14:creationId xmlns:p14="http://schemas.microsoft.com/office/powerpoint/2010/main" val="334782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683568" y="404664"/>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de caso</a:t>
            </a:r>
          </a:p>
        </p:txBody>
      </p:sp>
      <p:sp>
        <p:nvSpPr>
          <p:cNvPr id="3" name="Rectângulo 3"/>
          <p:cNvSpPr/>
          <p:nvPr/>
        </p:nvSpPr>
        <p:spPr>
          <a:xfrm>
            <a:off x="395536" y="764704"/>
            <a:ext cx="8640960" cy="489364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Empresas envolvidas:</a:t>
            </a:r>
            <a:r>
              <a:rPr kumimoji="0" lang="pt-PT" sz="1400" b="0" i="0" u="none" strike="noStrike" kern="0" cap="none" spc="0" normalizeH="0" baseline="0" noProof="0" dirty="0">
                <a:ln>
                  <a:noFill/>
                </a:ln>
                <a:solidFill>
                  <a:prstClr val="black"/>
                </a:solidFill>
                <a:effectLst/>
                <a:uLnTx/>
                <a:uFillTx/>
              </a:rPr>
              <a:t>  Associação Portuguesa de Escolas de Condução (APEC)</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Data de Abertura de Inquérito:</a:t>
            </a:r>
            <a:r>
              <a:rPr kumimoji="0" lang="pt-PT" sz="1400" b="0" i="0" u="none" strike="noStrike" kern="0" cap="none" spc="0" normalizeH="0" baseline="0" noProof="0" dirty="0">
                <a:ln>
                  <a:noFill/>
                </a:ln>
                <a:solidFill>
                  <a:prstClr val="black"/>
                </a:solidFill>
                <a:effectLst/>
                <a:uLnTx/>
                <a:uFillTx/>
              </a:rPr>
              <a:t> 07.12.2017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Disposições legais: </a:t>
            </a:r>
            <a:r>
              <a:rPr kumimoji="0" lang="pt-PT" sz="1400" b="0" i="0" u="none" strike="noStrike" kern="0" cap="none" spc="0" normalizeH="0" baseline="0" noProof="0" dirty="0">
                <a:ln>
                  <a:noFill/>
                </a:ln>
                <a:solidFill>
                  <a:prstClr val="black"/>
                </a:solidFill>
                <a:effectLst/>
                <a:uLnTx/>
                <a:uFillTx/>
              </a:rPr>
              <a:t> Artigo 9.º da Lei n.º 19/2012, de 8 de </a:t>
            </a:r>
            <a:r>
              <a:rPr kumimoji="0" lang="pt-PT" sz="1400" b="0" i="0" u="none" strike="noStrike" kern="0" cap="none" spc="0" normalizeH="0" baseline="0" noProof="0" dirty="0" err="1">
                <a:ln>
                  <a:noFill/>
                </a:ln>
                <a:solidFill>
                  <a:prstClr val="black"/>
                </a:solidFill>
                <a:effectLst/>
                <a:uLnTx/>
                <a:uFillTx/>
              </a:rPr>
              <a:t>maio</a:t>
            </a:r>
            <a:r>
              <a:rPr kumimoji="0" lang="pt-PT" sz="1400" b="0" i="0" u="none" strike="noStrike" kern="0" cap="none" spc="0" normalizeH="0" baseline="0" noProof="0" dirty="0">
                <a:ln>
                  <a:noFill/>
                </a:ln>
                <a:solidFill>
                  <a:prstClr val="black"/>
                </a:solidFill>
                <a:effectLst/>
                <a:uLnTx/>
                <a:uFillTx/>
              </a:rPr>
              <a:t> (“Lei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Actividades em Causa (CAE): </a:t>
            </a:r>
            <a:r>
              <a:rPr kumimoji="0" lang="pt-PT" sz="1400" b="0" i="0" u="none" strike="noStrike" kern="0" cap="none" spc="0" normalizeH="0" baseline="0" noProof="0" dirty="0">
                <a:ln>
                  <a:noFill/>
                </a:ln>
                <a:solidFill>
                  <a:prstClr val="black"/>
                </a:solidFill>
                <a:effectLst/>
                <a:uLnTx/>
                <a:uFillTx/>
              </a:rPr>
              <a:t>85530 – Ensino da condução de ciclomotores, motociclos e automóveis ligeiros e pesados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Prática Investigada:</a:t>
            </a:r>
            <a:r>
              <a:rPr kumimoji="0" lang="pt-PT" sz="1400" b="0" i="0" u="none" strike="noStrike" kern="0" cap="none" spc="0" normalizeH="0" baseline="0" noProof="0" dirty="0">
                <a:ln>
                  <a:noFill/>
                </a:ln>
                <a:solidFill>
                  <a:prstClr val="black"/>
                </a:solidFill>
                <a:effectLst/>
                <a:uLnTx/>
                <a:uFillTx/>
              </a:rPr>
              <a:t> </a:t>
            </a:r>
            <a:r>
              <a:rPr kumimoji="0" lang="pt-PT" sz="1800" b="1" i="0" u="none" strike="noStrike" kern="0" cap="none" spc="0" normalizeH="0" baseline="0" noProof="0" dirty="0">
                <a:ln>
                  <a:noFill/>
                </a:ln>
                <a:solidFill>
                  <a:srgbClr val="1F497D"/>
                </a:solidFill>
                <a:effectLst/>
                <a:uLnTx/>
                <a:uFillTx/>
              </a:rPr>
              <a:t>Decisão de associação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Estado do processo:</a:t>
            </a:r>
            <a:r>
              <a:rPr kumimoji="0" lang="pt-PT" sz="1400" b="0" i="0" u="none" strike="noStrike" kern="0" cap="none" spc="0" normalizeH="0" baseline="0" noProof="0" dirty="0">
                <a:ln>
                  <a:noFill/>
                </a:ln>
                <a:solidFill>
                  <a:prstClr val="black"/>
                </a:solidFill>
                <a:effectLst/>
                <a:uLnTx/>
                <a:uFillTx/>
              </a:rPr>
              <a:t> Concluído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Sentido da Decisão:</a:t>
            </a:r>
            <a:r>
              <a:rPr kumimoji="0" lang="pt-PT" sz="1400" b="0" i="0" u="none" strike="noStrike" kern="0" cap="none" spc="0" normalizeH="0" baseline="0" noProof="0" dirty="0">
                <a:ln>
                  <a:noFill/>
                </a:ln>
                <a:solidFill>
                  <a:prstClr val="black"/>
                </a:solidFill>
                <a:effectLst/>
                <a:uLnTx/>
                <a:uFillTx/>
              </a:rPr>
              <a:t> Decisão condenatória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Data da Decisão:</a:t>
            </a:r>
            <a:r>
              <a:rPr kumimoji="0" lang="pt-PT" sz="1400" b="0" i="0" u="none" strike="noStrike" kern="0" cap="none" spc="0" normalizeH="0" baseline="0" noProof="0" dirty="0">
                <a:ln>
                  <a:noFill/>
                </a:ln>
                <a:solidFill>
                  <a:prstClr val="black"/>
                </a:solidFill>
                <a:effectLst/>
                <a:uLnTx/>
                <a:uFillTx/>
              </a:rPr>
              <a:t> 28 de </a:t>
            </a:r>
            <a:r>
              <a:rPr kumimoji="0" lang="pt-PT" sz="1400" b="0" i="0" u="none" strike="noStrike" kern="0" cap="none" spc="0" normalizeH="0" baseline="0" noProof="0" dirty="0" err="1">
                <a:ln>
                  <a:noFill/>
                </a:ln>
                <a:solidFill>
                  <a:prstClr val="black"/>
                </a:solidFill>
                <a:effectLst/>
                <a:uLnTx/>
                <a:uFillTx/>
              </a:rPr>
              <a:t>setembro</a:t>
            </a:r>
            <a:r>
              <a:rPr kumimoji="0" lang="pt-PT" sz="1400" b="0" i="0" u="none" strike="noStrike" kern="0" cap="none" spc="0" normalizeH="0" baseline="0" noProof="0" dirty="0">
                <a:ln>
                  <a:noFill/>
                </a:ln>
                <a:solidFill>
                  <a:prstClr val="black"/>
                </a:solidFill>
                <a:effectLst/>
                <a:uLnTx/>
                <a:uFillTx/>
              </a:rPr>
              <a:t> de 2017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Resumo:</a:t>
            </a:r>
            <a:r>
              <a:rPr kumimoji="0" lang="pt-PT" sz="1400" b="0" i="0" u="none" strike="noStrike" kern="0" cap="none" spc="0" normalizeH="0" baseline="0" noProof="0" dirty="0">
                <a:ln>
                  <a:noFill/>
                </a:ln>
                <a:solidFill>
                  <a:prstClr val="black"/>
                </a:solidFill>
                <a:effectLst/>
                <a:uLnTx/>
                <a:uFillTx/>
              </a:rPr>
              <a:t> A </a:t>
            </a:r>
            <a:r>
              <a:rPr kumimoji="0" lang="pt-PT" sz="1400" b="0" i="0" u="none" strike="noStrike" kern="0" cap="none" spc="0" normalizeH="0" baseline="0" noProof="0" dirty="0" err="1">
                <a:ln>
                  <a:noFill/>
                </a:ln>
                <a:solidFill>
                  <a:prstClr val="black"/>
                </a:solidFill>
                <a:effectLst/>
                <a:uLnTx/>
                <a:uFillTx/>
              </a:rPr>
              <a:t>AdC</a:t>
            </a:r>
            <a:r>
              <a:rPr kumimoji="0" lang="pt-PT" sz="1400" b="0" i="0" u="none" strike="noStrike" kern="0" cap="none" spc="0" normalizeH="0" baseline="0" noProof="0" dirty="0">
                <a:ln>
                  <a:noFill/>
                </a:ln>
                <a:solidFill>
                  <a:prstClr val="black"/>
                </a:solidFill>
                <a:effectLst/>
                <a:uLnTx/>
                <a:uFillTx/>
              </a:rPr>
              <a:t> condenou a Associação Portuguesa de Escolas de Condução (APEC) ao pagamento de coima no montante de € 400.000,00 pela </a:t>
            </a:r>
            <a:r>
              <a:rPr kumimoji="0" lang="pt-PT" sz="1400" b="0" i="0" u="none" strike="noStrike" kern="0" cap="none" spc="0" normalizeH="0" baseline="0" noProof="0" dirty="0" err="1">
                <a:ln>
                  <a:noFill/>
                </a:ln>
                <a:solidFill>
                  <a:prstClr val="black"/>
                </a:solidFill>
                <a:effectLst/>
                <a:uLnTx/>
                <a:uFillTx/>
              </a:rPr>
              <a:t>adoção</a:t>
            </a:r>
            <a:r>
              <a:rPr kumimoji="0" lang="pt-PT" sz="1400" b="0" i="0" u="none" strike="noStrike" kern="0" cap="none" spc="0" normalizeH="0" baseline="0" noProof="0" dirty="0">
                <a:ln>
                  <a:noFill/>
                </a:ln>
                <a:solidFill>
                  <a:prstClr val="black"/>
                </a:solidFill>
                <a:effectLst/>
                <a:uLnTx/>
                <a:uFillTx/>
              </a:rPr>
              <a:t> de uma decisão de associação de empresas com o </a:t>
            </a:r>
            <a:r>
              <a:rPr kumimoji="0" lang="pt-PT" sz="1400" b="0" i="0" u="none" strike="noStrike" kern="0" cap="none" spc="0" normalizeH="0" baseline="0" noProof="0" dirty="0" err="1">
                <a:ln>
                  <a:noFill/>
                </a:ln>
                <a:solidFill>
                  <a:prstClr val="black"/>
                </a:solidFill>
                <a:effectLst/>
                <a:uLnTx/>
                <a:uFillTx/>
              </a:rPr>
              <a:t>objeto</a:t>
            </a:r>
            <a:r>
              <a:rPr kumimoji="0" lang="pt-PT" sz="1400" b="0" i="0" u="none" strike="noStrike" kern="0" cap="none" spc="0" normalizeH="0" baseline="0" noProof="0" dirty="0">
                <a:ln>
                  <a:noFill/>
                </a:ln>
                <a:solidFill>
                  <a:prstClr val="black"/>
                </a:solidFill>
                <a:effectLst/>
                <a:uLnTx/>
                <a:uFillTx/>
              </a:rPr>
              <a:t> de impedir, falsear ou restringir, de forma sensível, a concorrência no mercado da prestação de serviços de ensino de condução de veículos, na área da Grande Lisboa e de Setúbal, ao fixar preços mínimos para a obtenção da carta de condução.</a:t>
            </a:r>
          </a:p>
          <a:p>
            <a:pPr marL="0" marR="0" lvl="0" indent="0" defTabSz="914400" eaLnBrk="1" fontAlgn="auto" latinLnBrk="0" hangingPunct="1">
              <a:lnSpc>
                <a:spcPct val="100000"/>
              </a:lnSpc>
              <a:spcBef>
                <a:spcPts val="0"/>
              </a:spcBef>
              <a:spcAft>
                <a:spcPts val="0"/>
              </a:spcAft>
              <a:buClrTx/>
              <a:buSzTx/>
              <a:buFontTx/>
              <a:buNone/>
              <a:tabLst/>
              <a:defRPr/>
            </a:pPr>
            <a:br>
              <a:rPr kumimoji="0" lang="pt-PT" sz="1400" b="0" i="0" u="none" strike="noStrike" kern="0" cap="none" spc="0" normalizeH="0" baseline="0" noProof="0" dirty="0">
                <a:ln>
                  <a:noFill/>
                </a:ln>
                <a:solidFill>
                  <a:prstClr val="black"/>
                </a:solidFill>
                <a:effectLst/>
                <a:uLnTx/>
                <a:uFillTx/>
              </a:rPr>
            </a:br>
            <a:r>
              <a:rPr kumimoji="0" lang="pt-PT" sz="1400" b="0" i="0" u="none" strike="noStrike" kern="0" cap="none" spc="0" normalizeH="0" baseline="0" noProof="0" dirty="0">
                <a:ln>
                  <a:noFill/>
                </a:ln>
                <a:solidFill>
                  <a:prstClr val="black"/>
                </a:solidFill>
                <a:effectLst/>
                <a:uLnTx/>
                <a:uFillTx/>
              </a:rPr>
              <a:t>A prática de imposição de preços mínimos teve início em 28 de </a:t>
            </a:r>
            <a:r>
              <a:rPr kumimoji="0" lang="pt-PT" sz="1400" b="0" i="0" u="none" strike="noStrike" kern="0" cap="none" spc="0" normalizeH="0" baseline="0" noProof="0" dirty="0" err="1">
                <a:ln>
                  <a:noFill/>
                </a:ln>
                <a:solidFill>
                  <a:prstClr val="black"/>
                </a:solidFill>
                <a:effectLst/>
                <a:uLnTx/>
                <a:uFillTx/>
              </a:rPr>
              <a:t>setembro</a:t>
            </a:r>
            <a:r>
              <a:rPr kumimoji="0" lang="pt-PT" sz="1400" b="0" i="0" u="none" strike="noStrike" kern="0" cap="none" spc="0" normalizeH="0" baseline="0" noProof="0" dirty="0">
                <a:ln>
                  <a:noFill/>
                </a:ln>
                <a:solidFill>
                  <a:prstClr val="black"/>
                </a:solidFill>
                <a:effectLst/>
                <a:uLnTx/>
                <a:uFillTx/>
              </a:rPr>
              <a:t> de 2016 e dirigia-se a um conjunto de cerca de mais de 170 escolas de condução na área geográfica onde a associação opera.</a:t>
            </a:r>
          </a:p>
          <a:p>
            <a:pPr marL="0" marR="0" lvl="0" indent="0" defTabSz="914400" eaLnBrk="1" fontAlgn="auto" latinLnBrk="0" hangingPunct="1">
              <a:lnSpc>
                <a:spcPct val="100000"/>
              </a:lnSpc>
              <a:spcBef>
                <a:spcPts val="0"/>
              </a:spcBef>
              <a:spcAft>
                <a:spcPts val="0"/>
              </a:spcAft>
              <a:buClrTx/>
              <a:buSzTx/>
              <a:buFontTx/>
              <a:buNone/>
              <a:tabLst/>
              <a:defRPr/>
            </a:pPr>
            <a:br>
              <a:rPr kumimoji="0" lang="pt-PT" sz="1400" b="0" i="0" u="none" strike="noStrike" kern="0" cap="none" spc="0" normalizeH="0" baseline="0" noProof="0" dirty="0">
                <a:ln>
                  <a:noFill/>
                </a:ln>
                <a:solidFill>
                  <a:prstClr val="black"/>
                </a:solidFill>
                <a:effectLst/>
                <a:uLnTx/>
                <a:uFillTx/>
              </a:rPr>
            </a:br>
            <a:r>
              <a:rPr kumimoji="0" lang="pt-PT" sz="1400" b="0" i="0" u="none" strike="noStrike" kern="0" cap="none" spc="0" normalizeH="0" baseline="0" noProof="0" dirty="0">
                <a:ln>
                  <a:noFill/>
                </a:ln>
                <a:solidFill>
                  <a:prstClr val="black"/>
                </a:solidFill>
                <a:effectLst/>
                <a:uLnTx/>
                <a:uFillTx/>
              </a:rPr>
              <a:t>Ao presidente da Associação foi igualmente imputada a autoria de um ilícito </a:t>
            </a:r>
            <a:r>
              <a:rPr kumimoji="0" lang="pt-PT" sz="1400" b="0" i="0" u="none" strike="noStrike" kern="0" cap="none" spc="0" normalizeH="0" baseline="0" noProof="0" dirty="0" err="1">
                <a:ln>
                  <a:noFill/>
                </a:ln>
                <a:solidFill>
                  <a:prstClr val="black"/>
                </a:solidFill>
                <a:effectLst/>
                <a:uLnTx/>
                <a:uFillTx/>
              </a:rPr>
              <a:t>contraordenacional</a:t>
            </a:r>
            <a:r>
              <a:rPr kumimoji="0" lang="pt-PT" sz="1400" b="0" i="0" u="none" strike="noStrike" kern="0" cap="none" spc="0" normalizeH="0" baseline="0" noProof="0" dirty="0">
                <a:ln>
                  <a:noFill/>
                </a:ln>
                <a:solidFill>
                  <a:prstClr val="black"/>
                </a:solidFill>
                <a:effectLst/>
                <a:uLnTx/>
                <a:uFillTx/>
              </a:rPr>
              <a:t>, por ter conhecimento da prática e não ter </a:t>
            </a:r>
            <a:r>
              <a:rPr kumimoji="0" lang="pt-PT" sz="1400" b="0" i="0" u="none" strike="noStrike" kern="0" cap="none" spc="0" normalizeH="0" baseline="0" noProof="0" dirty="0" err="1">
                <a:ln>
                  <a:noFill/>
                </a:ln>
                <a:solidFill>
                  <a:prstClr val="black"/>
                </a:solidFill>
                <a:effectLst/>
                <a:uLnTx/>
                <a:uFillTx/>
              </a:rPr>
              <a:t>adotado</a:t>
            </a:r>
            <a:r>
              <a:rPr kumimoji="0" lang="pt-PT" sz="1400" b="0" i="0" u="none" strike="noStrike" kern="0" cap="none" spc="0" normalizeH="0" baseline="0" noProof="0" dirty="0">
                <a:ln>
                  <a:noFill/>
                </a:ln>
                <a:solidFill>
                  <a:prstClr val="black"/>
                </a:solidFill>
                <a:effectLst/>
                <a:uLnTx/>
                <a:uFillTx/>
              </a:rPr>
              <a:t> qualquer diligência que impedisse a </a:t>
            </a:r>
            <a:r>
              <a:rPr kumimoji="0" lang="pt-PT" sz="1400" b="0" i="0" u="none" strike="noStrike" kern="0" cap="none" spc="0" normalizeH="0" baseline="0" noProof="0" dirty="0" err="1">
                <a:ln>
                  <a:noFill/>
                </a:ln>
                <a:solidFill>
                  <a:prstClr val="black"/>
                </a:solidFill>
                <a:effectLst/>
                <a:uLnTx/>
                <a:uFillTx/>
              </a:rPr>
              <a:t>infração</a:t>
            </a:r>
            <a:r>
              <a:rPr kumimoji="0" lang="pt-PT" sz="1400" b="0" i="0" u="none" strike="noStrike" kern="0" cap="none" spc="0" normalizeH="0" baseline="0" noProof="0" dirty="0">
                <a:ln>
                  <a:noFill/>
                </a:ln>
                <a:solidFill>
                  <a:prstClr val="black"/>
                </a:solidFill>
                <a:effectLst/>
                <a:uLnTx/>
                <a:uFillTx/>
              </a:rPr>
              <a:t> ou a sua execução, tendo-lhe sido aplicada uma coima no montante de € 13.776,71.</a:t>
            </a:r>
          </a:p>
        </p:txBody>
      </p:sp>
      <p:sp>
        <p:nvSpPr>
          <p:cNvPr id="4" name="Retângulo 3"/>
          <p:cNvSpPr/>
          <p:nvPr/>
        </p:nvSpPr>
        <p:spPr>
          <a:xfrm>
            <a:off x="431540" y="5879891"/>
            <a:ext cx="828092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https://www.concorrencia.pt/sites/default/files/processos_e_decisoes/prc/decisoes/AdC-PRC_2016_08-Decisao-VNC-final-net.pdf</a:t>
            </a:r>
          </a:p>
        </p:txBody>
      </p:sp>
    </p:spTree>
    <p:extLst>
      <p:ext uri="{BB962C8B-B14F-4D97-AF65-F5344CB8AC3E}">
        <p14:creationId xmlns:p14="http://schemas.microsoft.com/office/powerpoint/2010/main" val="59847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580051" y="197630"/>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de caso</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11" y="3509998"/>
            <a:ext cx="4491907" cy="29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ângulo 1"/>
          <p:cNvSpPr/>
          <p:nvPr/>
        </p:nvSpPr>
        <p:spPr>
          <a:xfrm>
            <a:off x="580051" y="565226"/>
            <a:ext cx="7776864" cy="576064"/>
          </a:xfrm>
          <a:prstGeom prst="rect">
            <a:avLst/>
          </a:prstGeom>
          <a:solidFill>
            <a:srgbClr val="1F497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Assembleia da República / Governo  - dimensão política  e legislativa</a:t>
            </a:r>
          </a:p>
        </p:txBody>
      </p:sp>
      <p:sp>
        <p:nvSpPr>
          <p:cNvPr id="5" name="Rectângulo 6"/>
          <p:cNvSpPr/>
          <p:nvPr/>
        </p:nvSpPr>
        <p:spPr>
          <a:xfrm>
            <a:off x="1300131" y="1277750"/>
            <a:ext cx="1872208" cy="360040"/>
          </a:xfrm>
          <a:prstGeom prst="rect">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AMT</a:t>
            </a:r>
          </a:p>
        </p:txBody>
      </p:sp>
      <p:sp>
        <p:nvSpPr>
          <p:cNvPr id="6" name="Rectângulo 7"/>
          <p:cNvSpPr/>
          <p:nvPr/>
        </p:nvSpPr>
        <p:spPr>
          <a:xfrm>
            <a:off x="3316355" y="1265958"/>
            <a:ext cx="4680520" cy="371832"/>
          </a:xfrm>
          <a:prstGeom prst="rect">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IMT</a:t>
            </a:r>
          </a:p>
        </p:txBody>
      </p:sp>
      <p:sp>
        <p:nvSpPr>
          <p:cNvPr id="7" name="Rectângulo 5"/>
          <p:cNvSpPr/>
          <p:nvPr/>
        </p:nvSpPr>
        <p:spPr>
          <a:xfrm>
            <a:off x="1948203"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Candidatos a condutor </a:t>
            </a:r>
          </a:p>
        </p:txBody>
      </p:sp>
      <p:sp>
        <p:nvSpPr>
          <p:cNvPr id="8" name="Rectângulo 9"/>
          <p:cNvSpPr/>
          <p:nvPr/>
        </p:nvSpPr>
        <p:spPr>
          <a:xfrm>
            <a:off x="3748403"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Escolas de Condução </a:t>
            </a:r>
          </a:p>
        </p:txBody>
      </p:sp>
      <p:sp>
        <p:nvSpPr>
          <p:cNvPr id="9" name="Rectângulo 10"/>
          <p:cNvSpPr/>
          <p:nvPr/>
        </p:nvSpPr>
        <p:spPr>
          <a:xfrm>
            <a:off x="5476595"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Centros de Exame</a:t>
            </a:r>
          </a:p>
        </p:txBody>
      </p:sp>
      <p:sp>
        <p:nvSpPr>
          <p:cNvPr id="10" name="Rectângulo 8"/>
          <p:cNvSpPr/>
          <p:nvPr/>
        </p:nvSpPr>
        <p:spPr>
          <a:xfrm>
            <a:off x="5476595" y="2789918"/>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Examinadores </a:t>
            </a:r>
          </a:p>
        </p:txBody>
      </p:sp>
      <p:sp>
        <p:nvSpPr>
          <p:cNvPr id="11" name="Rectângulo 12"/>
          <p:cNvSpPr/>
          <p:nvPr/>
        </p:nvSpPr>
        <p:spPr>
          <a:xfrm>
            <a:off x="3748403" y="2717910"/>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Instrutores </a:t>
            </a:r>
          </a:p>
        </p:txBody>
      </p:sp>
      <p:sp>
        <p:nvSpPr>
          <p:cNvPr id="12" name="Rectângulo 13"/>
          <p:cNvSpPr/>
          <p:nvPr/>
        </p:nvSpPr>
        <p:spPr>
          <a:xfrm>
            <a:off x="3763603" y="3365982"/>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Diretores de </a:t>
            </a:r>
            <a:r>
              <a:rPr kumimoji="0" lang="pt-PT" sz="1800" b="0" i="0" u="none" strike="noStrike" kern="0" cap="none" spc="0" normalizeH="0" baseline="0" noProof="0" dirty="0" err="1">
                <a:ln>
                  <a:noFill/>
                </a:ln>
                <a:solidFill>
                  <a:prstClr val="white"/>
                </a:solidFill>
                <a:effectLst/>
                <a:uLnTx/>
                <a:uFillTx/>
                <a:latin typeface="Calibri"/>
                <a:ea typeface="+mn-ea"/>
                <a:cs typeface="+mn-cs"/>
              </a:rPr>
              <a:t>EC’s</a:t>
            </a:r>
            <a:endParaRPr kumimoji="0" lang="pt-PT"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013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361393" y="115089"/>
            <a:ext cx="8713595" cy="38779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Descrição da atividade em análise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 </a:t>
            </a:r>
            <a:r>
              <a:rPr kumimoji="0" lang="pt-PT" sz="1600" b="0" i="0" u="none" strike="noStrike" kern="0" cap="none" spc="0" normalizeH="0" baseline="0" noProof="0" dirty="0">
                <a:ln>
                  <a:noFill/>
                </a:ln>
                <a:solidFill>
                  <a:prstClr val="black"/>
                </a:solidFill>
                <a:effectLst/>
                <a:uLnTx/>
                <a:uFillTx/>
              </a:rPr>
              <a:t>Associação representativa dos donos de escolas de condução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lumMod val="75000"/>
                  </a:srgbClr>
                </a:solidFill>
                <a:effectLst/>
                <a:uLnTx/>
                <a:uFillTx/>
              </a:rPr>
              <a:t>Como se caracteriza o serviço ensino da condução?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Serviço de compra única/ isolada – o consumidor, em principio só adquire o serviço uma única vez, que se esgota com a aprovação na prova prática do exame de condução e a emissão da carta de condução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Serviço de prestação prolongada – a prestação do serviço é efetuado no decurso de um determinado período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Informação assimétrica – os diversos agentes envolvidos na prestação têm conhecimento diferente e diferenciado sobre a serviço a prestar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Posicionamento do consumidor – o “consumidor tipo” do serviço (jovem entre os 16 e os 22 anos) tem pouco conhecimento e experiencia sobre a natureza do serviço e os seus direitos, enquanto consumidor</a:t>
            </a:r>
          </a:p>
        </p:txBody>
      </p:sp>
      <p:sp>
        <p:nvSpPr>
          <p:cNvPr id="6" name="Rectângulo 1"/>
          <p:cNvSpPr/>
          <p:nvPr/>
        </p:nvSpPr>
        <p:spPr>
          <a:xfrm>
            <a:off x="421779" y="4054729"/>
            <a:ext cx="8653210" cy="23698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lumMod val="75000"/>
                  </a:srgbClr>
                </a:solidFill>
                <a:effectLst/>
                <a:uLnTx/>
                <a:uFillTx/>
              </a:rPr>
              <a:t>Como se caracteriza o mercado do ensino da condução?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Evolução de entrada restrita através de concurso público, contingentação de escolas de condução face ao numero de habitantes dos concelhos e preços máximos definidos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Entrada livre, ainda que sujeito a processo de licenciamento sob condições de idoneidade, capacidade financeira, ausência de impedimento e funcionamento em instalações autorizadas pelo Estado</a:t>
            </a:r>
          </a:p>
        </p:txBody>
      </p:sp>
    </p:spTree>
    <p:extLst>
      <p:ext uri="{BB962C8B-B14F-4D97-AF65-F5344CB8AC3E}">
        <p14:creationId xmlns:p14="http://schemas.microsoft.com/office/powerpoint/2010/main" val="252592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ângulo 1"/>
          <p:cNvSpPr/>
          <p:nvPr/>
        </p:nvSpPr>
        <p:spPr>
          <a:xfrm>
            <a:off x="775565" y="753808"/>
            <a:ext cx="6397350"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da decisão da </a:t>
            </a:r>
            <a:r>
              <a:rPr kumimoji="0" lang="pt-PT" sz="1800" b="1" i="0" u="none" strike="noStrike" kern="0" cap="none" spc="0" normalizeH="0" baseline="0" noProof="0" dirty="0" err="1">
                <a:ln>
                  <a:noFill/>
                </a:ln>
                <a:solidFill>
                  <a:srgbClr val="1F497D"/>
                </a:solidFill>
                <a:effectLst/>
                <a:uLnTx/>
                <a:uFillTx/>
              </a:rPr>
              <a:t>AdC</a:t>
            </a:r>
            <a:r>
              <a:rPr kumimoji="0" lang="pt-PT" sz="1800" b="1" i="0" u="none" strike="noStrike" kern="0" cap="none" spc="0" normalizeH="0" baseline="0" noProof="0" dirty="0">
                <a:ln>
                  <a:noFill/>
                </a:ln>
                <a:solidFill>
                  <a:srgbClr val="1F497D"/>
                </a:solidFill>
                <a:effectLst/>
                <a:uLnTx/>
                <a:uFillTx/>
              </a:rPr>
              <a:t> – indicar:</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Descrição do processo na </a:t>
            </a:r>
            <a:r>
              <a:rPr kumimoji="0" lang="pt-PT" sz="1800" b="1" i="0" u="none" strike="noStrike" kern="0" cap="none" spc="0" normalizeH="0" baseline="0" noProof="0" dirty="0" err="1">
                <a:ln>
                  <a:noFill/>
                </a:ln>
                <a:solidFill>
                  <a:srgbClr val="1F497D"/>
                </a:solidFill>
                <a:effectLst/>
                <a:uLnTx/>
                <a:uFillTx/>
              </a:rPr>
              <a:t>AdC</a:t>
            </a: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Normas violadas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Descrição da Decisão (incluído o quadro legal sancionatório)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Análise critica da decisão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pt-PT" b="1" kern="0" dirty="0">
              <a:solidFill>
                <a:srgbClr val="1F497D"/>
              </a:solidFill>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R="0" lvl="0" defTabSz="914400" eaLnBrk="1" fontAlgn="auto" latinLnBrk="0" hangingPunct="1">
              <a:lnSpc>
                <a:spcPct val="100000"/>
              </a:lnSpc>
              <a:spcBef>
                <a:spcPts val="0"/>
              </a:spcBef>
              <a:spcAft>
                <a:spcPts val="0"/>
              </a:spcAft>
              <a:buClrTx/>
              <a:buSzTx/>
              <a:tabLst/>
              <a:defRPr/>
            </a:pPr>
            <a:endParaRPr lang="pt-PT" b="1" kern="0" dirty="0">
              <a:solidFill>
                <a:srgbClr val="1F497D"/>
              </a:solidFill>
            </a:endParaRPr>
          </a:p>
          <a:p>
            <a:pPr marR="0" lvl="0" defTabSz="914400" eaLnBrk="1" fontAlgn="auto" latinLnBrk="0" hangingPunct="1">
              <a:lnSpc>
                <a:spcPct val="100000"/>
              </a:lnSpc>
              <a:spcBef>
                <a:spcPts val="0"/>
              </a:spcBef>
              <a:spcAft>
                <a:spcPts val="0"/>
              </a:spcAft>
              <a:buClrTx/>
              <a:buSzTx/>
              <a:tabLst/>
              <a:defRPr/>
            </a:pPr>
            <a:r>
              <a:rPr lang="pt-PT" b="1" kern="0" dirty="0">
                <a:solidFill>
                  <a:srgbClr val="1F497D"/>
                </a:solidFill>
              </a:rPr>
              <a:t>Proposta de trabalho</a:t>
            </a:r>
          </a:p>
          <a:p>
            <a:pPr marR="0" lvl="0" defTabSz="914400" eaLnBrk="1" fontAlgn="auto" latinLnBrk="0" hangingPunct="1">
              <a:lnSpc>
                <a:spcPct val="100000"/>
              </a:lnSpc>
              <a:spcBef>
                <a:spcPts val="0"/>
              </a:spcBef>
              <a:spcAft>
                <a:spcPts val="0"/>
              </a:spcAft>
              <a:buClrTx/>
              <a:buSzTx/>
              <a:tabLst/>
              <a:defRPr/>
            </a:pPr>
            <a:r>
              <a:rPr lang="pt-PT" b="1" kern="0" dirty="0">
                <a:solidFill>
                  <a:srgbClr val="1F497D"/>
                </a:solidFill>
              </a:rPr>
              <a:t>Identificar uma decisão da </a:t>
            </a:r>
            <a:r>
              <a:rPr lang="pt-PT" b="1" kern="0" dirty="0" err="1">
                <a:solidFill>
                  <a:srgbClr val="1F497D"/>
                </a:solidFill>
              </a:rPr>
              <a:t>AdC</a:t>
            </a:r>
            <a:r>
              <a:rPr lang="pt-PT" b="1" kern="0" dirty="0">
                <a:solidFill>
                  <a:srgbClr val="1F497D"/>
                </a:solidFill>
              </a:rPr>
              <a:t> sobre prática restritiva da concorrência e analisa-la </a:t>
            </a:r>
          </a:p>
          <a:p>
            <a:pPr marR="0" lvl="0" defTabSz="914400" eaLnBrk="1" fontAlgn="auto" latinLnBrk="0" hangingPunct="1">
              <a:lnSpc>
                <a:spcPct val="100000"/>
              </a:lnSpc>
              <a:spcBef>
                <a:spcPts val="0"/>
              </a:spcBef>
              <a:spcAft>
                <a:spcPts val="0"/>
              </a:spcAft>
              <a:buClrTx/>
              <a:buSzTx/>
              <a:tabLst/>
              <a:defRPr/>
            </a:pPr>
            <a:endParaRPr lang="pt-PT" b="1" kern="0" dirty="0">
              <a:solidFill>
                <a:srgbClr val="1F497D"/>
              </a:solidFill>
            </a:endParaRPr>
          </a:p>
        </p:txBody>
      </p:sp>
    </p:spTree>
    <p:extLst>
      <p:ext uri="{BB962C8B-B14F-4D97-AF65-F5344CB8AC3E}">
        <p14:creationId xmlns:p14="http://schemas.microsoft.com/office/powerpoint/2010/main" val="38742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36680" y="568112"/>
            <a:ext cx="8469576" cy="498598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b="1" i="0" u="none" strike="noStrike" kern="1200" cap="none" spc="0" normalizeH="0" baseline="0" noProof="0" dirty="0">
                <a:ln>
                  <a:noFill/>
                </a:ln>
                <a:solidFill>
                  <a:schemeClr val="bg1"/>
                </a:solidFill>
                <a:effectLst/>
                <a:uLnTx/>
                <a:uFillTx/>
                <a:latin typeface="Calibri"/>
                <a:ea typeface="+mn-ea"/>
                <a:cs typeface="+mn-cs"/>
              </a:rPr>
              <a:t>Bibliografia: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(2008) </a:t>
            </a:r>
            <a:r>
              <a:rPr kumimoji="0" lang="pt-PT" sz="1200" i="1" u="none" strike="noStrike" kern="1200" cap="none" spc="0" normalizeH="0" baseline="0" noProof="0" dirty="0">
                <a:ln>
                  <a:noFill/>
                </a:ln>
                <a:solidFill>
                  <a:schemeClr val="bg1"/>
                </a:solidFill>
                <a:effectLst/>
                <a:uLnTx/>
                <a:uFillTx/>
                <a:latin typeface="Calibri"/>
                <a:ea typeface="+mn-ea"/>
                <a:cs typeface="+mn-cs"/>
              </a:rPr>
              <a:t>Políticas Públicas de Promoção da Concorrência</a:t>
            </a:r>
            <a:r>
              <a:rPr kumimoji="0" lang="pt-PT" sz="1200" i="0" u="none" strike="noStrike" kern="1200" cap="none" spc="0" normalizeH="0" baseline="0" noProof="0" dirty="0">
                <a:ln>
                  <a:noFill/>
                </a:ln>
                <a:solidFill>
                  <a:schemeClr val="bg1"/>
                </a:solidFill>
                <a:effectLst/>
                <a:uLnTx/>
                <a:uFillTx/>
                <a:latin typeface="Calibri"/>
                <a:ea typeface="+mn-ea"/>
                <a:cs typeface="+mn-cs"/>
              </a:rPr>
              <a:t>,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(2010) Instituições e Políticas de Regulação,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(2022) Concorrência: a caminho da sexta geração,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Baldwin, R. e Martin C. (1999), </a:t>
            </a:r>
            <a:r>
              <a:rPr kumimoji="0" lang="en-US" sz="1200" i="1" u="none" strike="noStrike" kern="1200" cap="none" spc="0" normalizeH="0" baseline="0" noProof="0" dirty="0">
                <a:ln>
                  <a:noFill/>
                </a:ln>
                <a:solidFill>
                  <a:schemeClr val="bg1"/>
                </a:solidFill>
                <a:effectLst/>
                <a:uLnTx/>
                <a:uFillTx/>
                <a:latin typeface="Calibri"/>
                <a:ea typeface="+mn-ea"/>
                <a:cs typeface="+mn-cs"/>
              </a:rPr>
              <a:t>Understanding Regulation, Theory, Strategy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Grã-Bretanha</a:t>
            </a:r>
            <a:r>
              <a:rPr kumimoji="0" lang="en-US" sz="1200" i="0" u="none" strike="noStrike" kern="1200" cap="none" spc="0" normalizeH="0" baseline="0" noProof="0" dirty="0">
                <a:ln>
                  <a:noFill/>
                </a:ln>
                <a:solidFill>
                  <a:schemeClr val="bg1"/>
                </a:solidFill>
                <a:effectLst/>
                <a:uLnTx/>
                <a:uFillTx/>
                <a:latin typeface="Calibri"/>
                <a:ea typeface="+mn-ea"/>
                <a:cs typeface="+mn-cs"/>
              </a:rPr>
              <a:t>,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Joskow</a:t>
            </a:r>
            <a:r>
              <a:rPr kumimoji="0" lang="en-US" sz="1200" i="0" u="none" strike="noStrike" kern="1200" cap="none" spc="0" normalizeH="0" baseline="0" noProof="0" dirty="0">
                <a:ln>
                  <a:noFill/>
                </a:ln>
                <a:solidFill>
                  <a:schemeClr val="bg1"/>
                </a:solidFill>
                <a:effectLst/>
                <a:uLnTx/>
                <a:uFillTx/>
                <a:latin typeface="Calibri"/>
                <a:ea typeface="+mn-ea"/>
                <a:cs typeface="+mn-cs"/>
              </a:rPr>
              <a:t>,  Paul l e Nancy L. Rose (1989). </a:t>
            </a:r>
            <a:r>
              <a:rPr kumimoji="0" lang="en-US" sz="1200" i="1" u="none" strike="noStrike" kern="1200" cap="none" spc="0" normalizeH="0" baseline="0" noProof="0" dirty="0">
                <a:ln>
                  <a:noFill/>
                </a:ln>
                <a:solidFill>
                  <a:schemeClr val="bg1"/>
                </a:solidFill>
                <a:effectLst/>
                <a:uLnTx/>
                <a:uFillTx/>
                <a:latin typeface="Calibri"/>
                <a:ea typeface="+mn-ea"/>
                <a:cs typeface="+mn-cs"/>
              </a:rPr>
              <a:t>The effects of economic regulation, </a:t>
            </a:r>
            <a:r>
              <a:rPr kumimoji="0" lang="en-US" sz="1200" i="1" u="none" strike="noStrike" kern="1200" cap="none" spc="0" normalizeH="0" baseline="0" noProof="0" dirty="0">
                <a:ln>
                  <a:noFill/>
                </a:ln>
                <a:solidFill>
                  <a:schemeClr val="bg1"/>
                </a:solidFill>
                <a:effectLst/>
                <a:uLnTx/>
                <a:uFillTx/>
                <a:latin typeface="Calibri"/>
                <a:ea typeface="+mn-ea"/>
                <a:cs typeface="+mn-cs"/>
                <a:hlinkClick r:id="rId3"/>
              </a:rPr>
              <a:t>Handbook of industrial organization</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4"/>
              </a:rPr>
              <a:t>Volume 2</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5"/>
              </a:rPr>
              <a:t>Elsevier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Mitnick</a:t>
            </a:r>
            <a:r>
              <a:rPr kumimoji="0" lang="en-US" sz="1200" i="0" u="none" strike="noStrike" kern="1200" cap="none" spc="0" normalizeH="0" baseline="0" noProof="0" dirty="0">
                <a:ln>
                  <a:noFill/>
                </a:ln>
                <a:solidFill>
                  <a:schemeClr val="bg1"/>
                </a:solidFill>
                <a:effectLst/>
                <a:uLnTx/>
                <a:uFillTx/>
                <a:latin typeface="Calibri"/>
                <a:ea typeface="+mn-ea"/>
                <a:cs typeface="+mn-cs"/>
              </a:rPr>
              <a:t>, B. M. (1980) </a:t>
            </a:r>
            <a:r>
              <a:rPr kumimoji="0" lang="en-US" sz="1200" i="1" u="none" strike="noStrike" kern="1200" cap="none" spc="0" normalizeH="0" baseline="0" noProof="0" dirty="0">
                <a:ln>
                  <a:noFill/>
                </a:ln>
                <a:solidFill>
                  <a:schemeClr val="bg1"/>
                </a:solidFill>
                <a:effectLst/>
                <a:uLnTx/>
                <a:uFillTx/>
                <a:latin typeface="Calibri"/>
                <a:ea typeface="+mn-ea"/>
                <a:cs typeface="+mn-cs"/>
              </a:rPr>
              <a:t>The Political Economy of Regulation: Creating, Designing and Removing Regulatory Forms</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Columbia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Motta, M. (2004), </a:t>
            </a:r>
            <a:r>
              <a:rPr kumimoji="0" lang="en-US" sz="1200" i="1" u="none" strike="noStrike" kern="1200" cap="none" spc="0" normalizeH="0" baseline="0" noProof="0" dirty="0">
                <a:ln>
                  <a:noFill/>
                </a:ln>
                <a:solidFill>
                  <a:schemeClr val="bg1"/>
                </a:solidFill>
                <a:effectLst/>
                <a:uLnTx/>
                <a:uFillTx/>
                <a:latin typeface="Calibri"/>
                <a:ea typeface="+mn-ea"/>
                <a:cs typeface="+mn-cs"/>
              </a:rPr>
              <a:t>Competition Policy Theory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Cambridge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Seim</a:t>
            </a:r>
            <a:r>
              <a:rPr kumimoji="0" lang="en-US" sz="1200" i="0" u="none" strike="noStrike" kern="1200" cap="none" spc="0" normalizeH="0" baseline="0" noProof="0" dirty="0">
                <a:ln>
                  <a:noFill/>
                </a:ln>
                <a:solidFill>
                  <a:schemeClr val="bg1"/>
                </a:solidFill>
                <a:effectLst/>
                <a:uLnTx/>
                <a:uFillTx/>
                <a:latin typeface="Calibri"/>
                <a:ea typeface="+mn-ea"/>
                <a:cs typeface="+mn-cs"/>
              </a:rPr>
              <a:t>, K e </a:t>
            </a:r>
            <a:r>
              <a:rPr kumimoji="0" lang="en-US" sz="1200" i="0" u="none" strike="noStrike" kern="1200" cap="none" spc="0" normalizeH="0" baseline="0" noProof="0" dirty="0" err="1">
                <a:ln>
                  <a:noFill/>
                </a:ln>
                <a:solidFill>
                  <a:schemeClr val="bg1"/>
                </a:solidFill>
                <a:effectLst/>
                <a:uLnTx/>
                <a:uFillTx/>
                <a:latin typeface="Calibri"/>
                <a:ea typeface="+mn-ea"/>
                <a:cs typeface="+mn-cs"/>
              </a:rPr>
              <a:t>Vitorino</a:t>
            </a:r>
            <a:r>
              <a:rPr kumimoji="0" lang="en-US" sz="1200" i="0" u="none" strike="noStrike" kern="1200" cap="none" spc="0" normalizeH="0" baseline="0" noProof="0" dirty="0">
                <a:ln>
                  <a:noFill/>
                </a:ln>
                <a:solidFill>
                  <a:schemeClr val="bg1"/>
                </a:solidFill>
                <a:effectLst/>
                <a:uLnTx/>
                <a:uFillTx/>
                <a:latin typeface="Calibri"/>
                <a:ea typeface="+mn-ea"/>
                <a:cs typeface="+mn-cs"/>
              </a:rPr>
              <a:t>, M. A. (2011) </a:t>
            </a:r>
            <a:r>
              <a:rPr kumimoji="0" lang="en-US" sz="1200" i="1" u="none" strike="noStrike" kern="1200" cap="none" spc="0" normalizeH="0" baseline="0" noProof="0" dirty="0">
                <a:ln>
                  <a:noFill/>
                </a:ln>
                <a:solidFill>
                  <a:schemeClr val="bg1"/>
                </a:solidFill>
                <a:effectLst/>
                <a:uLnTx/>
                <a:uFillTx/>
                <a:latin typeface="Calibri"/>
                <a:ea typeface="+mn-ea"/>
                <a:cs typeface="+mn-cs"/>
              </a:rPr>
              <a:t>Efficiency Gains from Removing Entry and Price Controls: Evidence from a Change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Preliminary &amp; Incomplete report, </a:t>
            </a:r>
            <a:r>
              <a:rPr kumimoji="0" lang="en-US" sz="1200" i="0" u="none" strike="noStrike" kern="1200" cap="none" spc="0" normalizeH="0" baseline="0" noProof="0" dirty="0" err="1">
                <a:ln>
                  <a:noFill/>
                </a:ln>
                <a:solidFill>
                  <a:schemeClr val="bg1"/>
                </a:solidFill>
                <a:effectLst/>
                <a:uLnTx/>
                <a:uFillTx/>
                <a:latin typeface="Calibri"/>
                <a:ea typeface="+mn-ea"/>
                <a:cs typeface="+mn-cs"/>
              </a:rPr>
              <a:t>disponível</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em</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sng" strike="noStrike" kern="1200" cap="none" spc="0" normalizeH="0" baseline="0" noProof="0" dirty="0">
                <a:ln>
                  <a:noFill/>
                </a:ln>
                <a:solidFill>
                  <a:schemeClr val="bg1"/>
                </a:solidFill>
                <a:effectLst/>
                <a:uLnTx/>
                <a:uFillTx/>
                <a:latin typeface="Calibri"/>
                <a:ea typeface="+mn-ea"/>
                <a:cs typeface="+mn-cs"/>
                <a:hlinkClick r:id="rId6"/>
              </a:rPr>
              <a:t>http://marketing.wharton.upenn.edu/people/faculty.cfm?id=342#cr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Feintuck</a:t>
            </a:r>
            <a:r>
              <a:rPr kumimoji="0" lang="en-US" sz="1200" i="0" u="none" strike="noStrike" kern="1200" cap="none" spc="0" normalizeH="0" baseline="0" noProof="0" dirty="0">
                <a:ln>
                  <a:noFill/>
                </a:ln>
                <a:solidFill>
                  <a:schemeClr val="bg1"/>
                </a:solidFill>
                <a:effectLst/>
                <a:uLnTx/>
                <a:uFillTx/>
                <a:latin typeface="Calibri"/>
                <a:ea typeface="+mn-ea"/>
                <a:cs typeface="+mn-cs"/>
              </a:rPr>
              <a:t>, M. (2004) </a:t>
            </a:r>
            <a:r>
              <a:rPr kumimoji="0" lang="en-US" sz="1200" i="1" u="none" strike="noStrike" kern="1200" cap="none" spc="0" normalizeH="0" baseline="0" noProof="0" dirty="0">
                <a:ln>
                  <a:noFill/>
                </a:ln>
                <a:solidFill>
                  <a:schemeClr val="bg1"/>
                </a:solidFill>
                <a:effectLst/>
                <a:uLnTx/>
                <a:uFillTx/>
                <a:latin typeface="Calibri"/>
                <a:ea typeface="+mn-ea"/>
                <a:cs typeface="+mn-cs"/>
              </a:rPr>
              <a:t>The Public Interest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The Politics of Regulation, Institutions and Regulatory Reforms for the Age of Governance (2004), </a:t>
            </a:r>
            <a:r>
              <a:rPr kumimoji="0" lang="en-US" sz="1200" i="0" u="none" strike="noStrike" kern="1200" cap="none" spc="0" normalizeH="0" baseline="0" noProof="0" dirty="0" err="1">
                <a:ln>
                  <a:noFill/>
                </a:ln>
                <a:solidFill>
                  <a:schemeClr val="bg1"/>
                </a:solidFill>
                <a:effectLst/>
                <a:uLnTx/>
                <a:uFillTx/>
                <a:latin typeface="Calibri"/>
                <a:ea typeface="+mn-ea"/>
                <a:cs typeface="+mn-cs"/>
              </a:rPr>
              <a:t>Editado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por</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Jordana</a:t>
            </a:r>
            <a:r>
              <a:rPr kumimoji="0" lang="en-US" sz="1200" i="0" u="none" strike="noStrike" kern="1200" cap="none" spc="0" normalizeH="0" baseline="0" noProof="0" dirty="0">
                <a:ln>
                  <a:noFill/>
                </a:ln>
                <a:solidFill>
                  <a:schemeClr val="bg1"/>
                </a:solidFill>
                <a:effectLst/>
                <a:uLnTx/>
                <a:uFillTx/>
                <a:latin typeface="Calibri"/>
                <a:ea typeface="+mn-ea"/>
                <a:cs typeface="+mn-cs"/>
              </a:rPr>
              <a:t> J. e Levi-</a:t>
            </a:r>
            <a:r>
              <a:rPr kumimoji="0" lang="en-US" sz="1200" i="0" u="none" strike="noStrike" kern="1200" cap="none" spc="0" normalizeH="0" baseline="0" noProof="0" dirty="0" err="1">
                <a:ln>
                  <a:noFill/>
                </a:ln>
                <a:solidFill>
                  <a:schemeClr val="bg1"/>
                </a:solidFill>
                <a:effectLst/>
                <a:uLnTx/>
                <a:uFillTx/>
                <a:latin typeface="Calibri"/>
                <a:ea typeface="+mn-ea"/>
                <a:cs typeface="+mn-cs"/>
              </a:rPr>
              <a:t>Faur</a:t>
            </a:r>
            <a:r>
              <a:rPr kumimoji="0" lang="en-US" sz="1200" i="0" u="none" strike="noStrike" kern="1200" cap="none" spc="0" normalizeH="0" baseline="0" noProof="0" dirty="0">
                <a:ln>
                  <a:noFill/>
                </a:ln>
                <a:solidFill>
                  <a:schemeClr val="bg1"/>
                </a:solidFill>
                <a:effectLst/>
                <a:uLnTx/>
                <a:uFillTx/>
                <a:latin typeface="Calibri"/>
                <a:ea typeface="+mn-ea"/>
                <a:cs typeface="+mn-cs"/>
              </a:rPr>
              <a:t>, D., The CRC Series on Competition, Regulation and Development, Cheltenham, </a:t>
            </a:r>
            <a:r>
              <a:rPr kumimoji="0" lang="en-US" sz="1200" i="0" u="none" strike="noStrike" kern="1200" cap="none" spc="0" normalizeH="0" baseline="0" noProof="0" dirty="0" err="1">
                <a:ln>
                  <a:noFill/>
                </a:ln>
                <a:solidFill>
                  <a:schemeClr val="bg1"/>
                </a:solidFill>
                <a:effectLst/>
                <a:uLnTx/>
                <a:uFillTx/>
                <a:latin typeface="Calibri"/>
                <a:ea typeface="+mn-ea"/>
                <a:cs typeface="+mn-cs"/>
              </a:rPr>
              <a:t>Reino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a:t>
            </a:r>
            <a:r>
              <a:rPr kumimoji="0" lang="en-US" sz="1200" i="0" u="none" strike="noStrike" kern="1200" cap="none" spc="0" normalizeH="0" baseline="0" noProof="0" dirty="0">
                <a:ln>
                  <a:noFill/>
                </a:ln>
                <a:solidFill>
                  <a:schemeClr val="bg1"/>
                </a:solidFill>
                <a:effectLst/>
                <a:uLnTx/>
                <a:uFillTx/>
                <a:latin typeface="Calibri"/>
                <a:ea typeface="+mn-ea"/>
                <a:cs typeface="+mn-cs"/>
              </a:rPr>
              <a:t> e Northampton, </a:t>
            </a:r>
            <a:r>
              <a:rPr kumimoji="0" lang="en-US" sz="1200" i="0" u="none" strike="noStrike" kern="1200" cap="none" spc="0" normalizeH="0" baseline="0" noProof="0" dirty="0" err="1">
                <a:ln>
                  <a:noFill/>
                </a:ln>
                <a:solidFill>
                  <a:schemeClr val="bg1"/>
                </a:solidFill>
                <a:effectLst/>
                <a:uLnTx/>
                <a:uFillTx/>
                <a:latin typeface="Calibri"/>
                <a:ea typeface="+mn-ea"/>
                <a:cs typeface="+mn-cs"/>
              </a:rPr>
              <a:t>Estados</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Unidos</a:t>
            </a:r>
            <a:r>
              <a:rPr kumimoji="0" lang="en-US" sz="1200" i="0" u="none" strike="noStrike" kern="1200" cap="none" spc="0" normalizeH="0" baseline="0" noProof="0" dirty="0">
                <a:ln>
                  <a:noFill/>
                </a:ln>
                <a:solidFill>
                  <a:schemeClr val="bg1"/>
                </a:solidFill>
                <a:effectLst/>
                <a:uLnTx/>
                <a:uFillTx/>
                <a:latin typeface="Calibri"/>
                <a:ea typeface="+mn-ea"/>
                <a:cs typeface="+mn-cs"/>
              </a:rPr>
              <a:t>, Eduard Elgar 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Política de Concorrência da Comunidade Europeia, XXIX Relatório sobre a Política de Concorrência Comissão Europeia (2000), Direcção-Geral da Concorrência</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8739430" cy="1323439"/>
          </a:xfrm>
          <a:prstGeom prst="rect">
            <a:avLst/>
          </a:prstGeom>
        </p:spPr>
        <p:txBody>
          <a:bodyPr wrap="square">
            <a:spAutoFit/>
          </a:bodyPr>
          <a:lstStyle/>
          <a:p>
            <a:pPr lvl="0">
              <a:defRPr/>
            </a:pPr>
            <a:r>
              <a:rPr lang="pt-PT" sz="4000" b="1" dirty="0">
                <a:solidFill>
                  <a:srgbClr val="1F497D"/>
                </a:solidFill>
              </a:rPr>
              <a:t>A política de concorrência na EU - evolução e características </a:t>
            </a:r>
          </a:p>
        </p:txBody>
      </p:sp>
      <p:sp>
        <p:nvSpPr>
          <p:cNvPr id="4" name="CaixaDeTexto 3"/>
          <p:cNvSpPr txBox="1"/>
          <p:nvPr/>
        </p:nvSpPr>
        <p:spPr>
          <a:xfrm>
            <a:off x="266547" y="1754734"/>
            <a:ext cx="8352928"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encontra-se na génese do processo de integração europeia e foi sucessivamente reforçada e consolidada nas diversos tratados da construção da União Europeia.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
        <p:nvSpPr>
          <p:cNvPr id="6" name="Rectângulo 4"/>
          <p:cNvSpPr/>
          <p:nvPr/>
        </p:nvSpPr>
        <p:spPr>
          <a:xfrm>
            <a:off x="3067215" y="2508787"/>
            <a:ext cx="217472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O Tratado de Roma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79" y="4222134"/>
            <a:ext cx="7200000" cy="21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79" y="3232094"/>
            <a:ext cx="7200000" cy="9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3614919" y="2930744"/>
            <a:ext cx="144016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Preâmbulo </a:t>
            </a:r>
          </a:p>
        </p:txBody>
      </p:sp>
    </p:spTree>
    <p:extLst>
      <p:ext uri="{BB962C8B-B14F-4D97-AF65-F5344CB8AC3E}">
        <p14:creationId xmlns:p14="http://schemas.microsoft.com/office/powerpoint/2010/main" val="39927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1783"/>
            <a:ext cx="7200000" cy="175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17902"/>
            <a:ext cx="7200000" cy="6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76" y="2492896"/>
            <a:ext cx="7200000" cy="16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65104"/>
            <a:ext cx="7200000" cy="67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6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12976"/>
            <a:ext cx="7200000" cy="25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9592"/>
          <a:stretch/>
        </p:blipFill>
        <p:spPr bwMode="auto">
          <a:xfrm>
            <a:off x="683568" y="908720"/>
            <a:ext cx="7200000" cy="195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827584" y="899428"/>
            <a:ext cx="266429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Regra anti protecionista </a:t>
            </a:r>
          </a:p>
        </p:txBody>
      </p:sp>
      <p:sp>
        <p:nvSpPr>
          <p:cNvPr id="5" name="CaixaDeTexto 4"/>
          <p:cNvSpPr txBox="1"/>
          <p:nvPr/>
        </p:nvSpPr>
        <p:spPr>
          <a:xfrm>
            <a:off x="827583" y="2996952"/>
            <a:ext cx="65164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Regras especificas de promoção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err="1">
                <a:ln>
                  <a:noFill/>
                </a:ln>
                <a:solidFill>
                  <a:srgbClr val="1F497D"/>
                </a:solidFill>
                <a:effectLst/>
                <a:uLnTx/>
                <a:uFillTx/>
              </a:rPr>
              <a:t>Arts</a:t>
            </a:r>
            <a:r>
              <a:rPr kumimoji="0" lang="pt-PT" sz="1600" b="1" i="0" u="none" strike="noStrike" kern="0" cap="none" spc="0" normalizeH="0" baseline="0" noProof="0" dirty="0">
                <a:ln>
                  <a:noFill/>
                </a:ln>
                <a:solidFill>
                  <a:srgbClr val="1F497D"/>
                </a:solidFill>
                <a:effectLst/>
                <a:uLnTx/>
                <a:uFillTx/>
              </a:rPr>
              <a:t>. 85.º e 91.º</a:t>
            </a:r>
          </a:p>
        </p:txBody>
      </p:sp>
    </p:spTree>
    <p:extLst>
      <p:ext uri="{BB962C8B-B14F-4D97-AF65-F5344CB8AC3E}">
        <p14:creationId xmlns:p14="http://schemas.microsoft.com/office/powerpoint/2010/main" val="307334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200000" cy="189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827584" y="899428"/>
            <a:ext cx="388684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Proibição de práticas restritivas</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75" y="3257445"/>
            <a:ext cx="7200000" cy="25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09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384276" y="647068"/>
            <a:ext cx="7848872" cy="923330"/>
          </a:xfrm>
          <a:prstGeom prst="rect">
            <a:avLst/>
          </a:prstGeom>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Em 1986, o </a:t>
            </a:r>
            <a:r>
              <a:rPr kumimoji="0" lang="pt-PT" sz="1800" b="1" i="0" u="none" strike="noStrike" kern="0" cap="none" spc="0" normalizeH="0" baseline="0" noProof="0" dirty="0">
                <a:ln>
                  <a:noFill/>
                </a:ln>
                <a:solidFill>
                  <a:srgbClr val="1F497D"/>
                </a:solidFill>
                <a:effectLst/>
                <a:uLnTx/>
                <a:uFillTx/>
              </a:rPr>
              <a:t>Acto Único Europeu </a:t>
            </a:r>
            <a:r>
              <a:rPr kumimoji="0" lang="pt-PT" sz="1800" b="0" i="0" u="none" strike="noStrike" kern="0" cap="none" spc="0" normalizeH="0" baseline="0" noProof="0" dirty="0">
                <a:ln>
                  <a:noFill/>
                </a:ln>
                <a:solidFill>
                  <a:prstClr val="black">
                    <a:lumMod val="85000"/>
                    <a:lumOff val="15000"/>
                  </a:prstClr>
                </a:solidFill>
                <a:effectLst/>
                <a:uLnTx/>
                <a:uFillTx/>
              </a:rPr>
              <a:t>revê o Tratado de Roma com o objectivo de reforçar a integração europeia e promover a transição do mercado comum em mercado interno.</a:t>
            </a:r>
            <a:endParaRPr kumimoji="0" lang="en-GB" sz="1800" b="0" i="0" u="none" strike="noStrike" kern="0" cap="none" spc="0" normalizeH="0" baseline="0" noProof="0" dirty="0">
              <a:ln>
                <a:noFill/>
              </a:ln>
              <a:solidFill>
                <a:prstClr val="black">
                  <a:lumMod val="85000"/>
                  <a:lumOff val="15000"/>
                </a:prstClr>
              </a:solidFill>
              <a:effectLst/>
              <a:uLnTx/>
              <a:uFillTx/>
            </a:endParaRPr>
          </a:p>
        </p:txBody>
      </p:sp>
      <p:cxnSp>
        <p:nvCxnSpPr>
          <p:cNvPr id="3" name="Conexão recta unidireccional 4"/>
          <p:cNvCxnSpPr/>
          <p:nvPr/>
        </p:nvCxnSpPr>
        <p:spPr>
          <a:xfrm>
            <a:off x="2400500" y="1401880"/>
            <a:ext cx="0" cy="839594"/>
          </a:xfrm>
          <a:prstGeom prst="straightConnector1">
            <a:avLst/>
          </a:prstGeom>
          <a:noFill/>
          <a:ln w="9525" cap="flat" cmpd="sng" algn="ctr">
            <a:solidFill>
              <a:srgbClr val="4F81BD">
                <a:shade val="95000"/>
                <a:satMod val="105000"/>
              </a:srgbClr>
            </a:solidFill>
            <a:prstDash val="solid"/>
            <a:tailEnd type="arrow"/>
          </a:ln>
          <a:effectLst/>
        </p:spPr>
      </p:cxnSp>
      <p:sp>
        <p:nvSpPr>
          <p:cNvPr id="4" name="CaixaDeTexto 3"/>
          <p:cNvSpPr txBox="1"/>
          <p:nvPr/>
        </p:nvSpPr>
        <p:spPr>
          <a:xfrm>
            <a:off x="2508251" y="2056808"/>
            <a:ext cx="4680520" cy="369332"/>
          </a:xfrm>
          <a:prstGeom prst="rect">
            <a:avLst/>
          </a:prstGeom>
          <a:noFill/>
        </p:spPr>
        <p:txBody>
          <a:bodyPr wrap="square" rtlCol="0">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Reforço da política de concorrência</a:t>
            </a:r>
          </a:p>
        </p:txBody>
      </p:sp>
      <p:sp>
        <p:nvSpPr>
          <p:cNvPr id="5" name="Rectângulo 6"/>
          <p:cNvSpPr/>
          <p:nvPr/>
        </p:nvSpPr>
        <p:spPr>
          <a:xfrm>
            <a:off x="1209856" y="2518874"/>
            <a:ext cx="7167308"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 typeface="Wingdings" pitchFamily="2" charset="2"/>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Espaço sem fronteiras internas, onde é assegurada a livre circulação das mercadorias, das pessoas, dos serviços e dos capitais.</a:t>
            </a:r>
          </a:p>
        </p:txBody>
      </p:sp>
      <p:cxnSp>
        <p:nvCxnSpPr>
          <p:cNvPr id="6" name="Conexão recta unidireccional 7"/>
          <p:cNvCxnSpPr/>
          <p:nvPr/>
        </p:nvCxnSpPr>
        <p:spPr>
          <a:xfrm>
            <a:off x="1104356" y="1570398"/>
            <a:ext cx="0" cy="1271642"/>
          </a:xfrm>
          <a:prstGeom prst="straightConnector1">
            <a:avLst/>
          </a:prstGeom>
          <a:noFill/>
          <a:ln w="9525" cap="flat" cmpd="sng" algn="ctr">
            <a:solidFill>
              <a:srgbClr val="4F81BD">
                <a:shade val="95000"/>
                <a:satMod val="105000"/>
              </a:srgbClr>
            </a:solidFill>
            <a:prstDash val="solid"/>
            <a:tailEnd type="arrow"/>
          </a:ln>
          <a:effectLst/>
        </p:spPr>
      </p:cxnSp>
      <p:sp>
        <p:nvSpPr>
          <p:cNvPr id="7" name="Rectângulo 8"/>
          <p:cNvSpPr/>
          <p:nvPr/>
        </p:nvSpPr>
        <p:spPr>
          <a:xfrm>
            <a:off x="370446" y="3310962"/>
            <a:ext cx="7862702"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Não podem existir acordos de índole privada que afectem as trocas entre Estados Membros  e criem divisões num mercado que se quer único</a:t>
            </a:r>
          </a:p>
        </p:txBody>
      </p:sp>
      <p:sp>
        <p:nvSpPr>
          <p:cNvPr id="8" name="Rectângulo 9"/>
          <p:cNvSpPr/>
          <p:nvPr/>
        </p:nvSpPr>
        <p:spPr>
          <a:xfrm>
            <a:off x="456284" y="4066176"/>
            <a:ext cx="1507144" cy="369332"/>
          </a:xfrm>
          <a:prstGeom prst="rect">
            <a:avLst/>
          </a:prstGeom>
        </p:spPr>
        <p:txBody>
          <a:bodyPr wrap="non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Artigo 130º-A</a:t>
            </a:r>
          </a:p>
        </p:txBody>
      </p:sp>
      <p:sp>
        <p:nvSpPr>
          <p:cNvPr id="9" name="Rectângulo 10"/>
          <p:cNvSpPr/>
          <p:nvPr/>
        </p:nvSpPr>
        <p:spPr>
          <a:xfrm>
            <a:off x="2040460" y="4095137"/>
            <a:ext cx="4896544" cy="369332"/>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Reforço da coesão económica e social</a:t>
            </a:r>
          </a:p>
        </p:txBody>
      </p:sp>
      <p:sp>
        <p:nvSpPr>
          <p:cNvPr id="10" name="Rectângulo 11"/>
          <p:cNvSpPr/>
          <p:nvPr/>
        </p:nvSpPr>
        <p:spPr>
          <a:xfrm>
            <a:off x="2040460" y="4435508"/>
            <a:ext cx="5976664"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Redução das disparidades entre as diversas regiões e do atraso das menos desfavorecidas</a:t>
            </a:r>
          </a:p>
        </p:txBody>
      </p:sp>
      <p:sp>
        <p:nvSpPr>
          <p:cNvPr id="11" name="Rectângulo 12"/>
          <p:cNvSpPr/>
          <p:nvPr/>
        </p:nvSpPr>
        <p:spPr>
          <a:xfrm>
            <a:off x="2040460" y="4992988"/>
            <a:ext cx="4896544"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Mas os auxílios não podem pôr em causa a concorrência </a:t>
            </a:r>
          </a:p>
        </p:txBody>
      </p:sp>
    </p:spTree>
    <p:extLst>
      <p:ext uri="{BB962C8B-B14F-4D97-AF65-F5344CB8AC3E}">
        <p14:creationId xmlns:p14="http://schemas.microsoft.com/office/powerpoint/2010/main" val="373741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841396" y="738922"/>
            <a:ext cx="234519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Maastricht </a:t>
            </a:r>
          </a:p>
        </p:txBody>
      </p:sp>
      <p:sp>
        <p:nvSpPr>
          <p:cNvPr id="3" name="Rectângulo 4"/>
          <p:cNvSpPr/>
          <p:nvPr/>
        </p:nvSpPr>
        <p:spPr>
          <a:xfrm>
            <a:off x="611560" y="1196752"/>
            <a:ext cx="784887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Instituiu a União Europeia como uma união económica e monetária</a:t>
            </a:r>
          </a:p>
        </p:txBody>
      </p:sp>
      <p:sp>
        <p:nvSpPr>
          <p:cNvPr id="4" name="Rectângulo 5"/>
          <p:cNvSpPr/>
          <p:nvPr/>
        </p:nvSpPr>
        <p:spPr>
          <a:xfrm>
            <a:off x="557782" y="1566084"/>
            <a:ext cx="7956427" cy="1200329"/>
          </a:xfrm>
          <a:prstGeom prst="rect">
            <a:avLst/>
          </a:prstGeom>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é considerada como um dos pilares da união económica e monetária, afirmando-se que a política económica, monetária e cambial única, que estabilize os preços, assim como toda a acção dos Estados Membros está sob o princípio de uma economia de mercado aberto e de livre concorrência.</a:t>
            </a:r>
            <a:endParaRPr kumimoji="0" lang="en-GB" sz="1800" b="0" i="0" u="none" strike="noStrike" kern="0" cap="none" spc="0" normalizeH="0" baseline="0" noProof="0" dirty="0">
              <a:ln>
                <a:noFill/>
              </a:ln>
              <a:solidFill>
                <a:prstClr val="black">
                  <a:lumMod val="85000"/>
                  <a:lumOff val="15000"/>
                </a:prstClr>
              </a:solidFill>
              <a:effectLst/>
              <a:uLnTx/>
              <a:uFillTx/>
            </a:endParaRPr>
          </a:p>
        </p:txBody>
      </p:sp>
      <p:sp>
        <p:nvSpPr>
          <p:cNvPr id="5" name="Rectângulo 6"/>
          <p:cNvSpPr/>
          <p:nvPr/>
        </p:nvSpPr>
        <p:spPr>
          <a:xfrm>
            <a:off x="907646" y="2950785"/>
            <a:ext cx="242181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Amesterdão</a:t>
            </a:r>
          </a:p>
        </p:txBody>
      </p:sp>
      <p:sp>
        <p:nvSpPr>
          <p:cNvPr id="6" name="Rectângulo 7"/>
          <p:cNvSpPr/>
          <p:nvPr/>
        </p:nvSpPr>
        <p:spPr>
          <a:xfrm>
            <a:off x="467544" y="3320117"/>
            <a:ext cx="804565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Considera que uma política de concorrência reforçada e </a:t>
            </a:r>
            <a:r>
              <a:rPr kumimoji="0" lang="pt-PT" sz="1800" b="0" i="0" u="none" strike="noStrike" kern="0" cap="none" spc="0" normalizeH="0" baseline="0" noProof="0" dirty="0" err="1">
                <a:ln>
                  <a:noFill/>
                </a:ln>
                <a:solidFill>
                  <a:prstClr val="black">
                    <a:lumMod val="85000"/>
                    <a:lumOff val="15000"/>
                  </a:prstClr>
                </a:solidFill>
                <a:effectLst/>
                <a:uLnTx/>
                <a:uFillTx/>
              </a:rPr>
              <a:t>atuante</a:t>
            </a:r>
            <a:r>
              <a:rPr kumimoji="0" lang="pt-PT" sz="1800" b="0" i="0" u="none" strike="noStrike" kern="0" cap="none" spc="0" normalizeH="0" baseline="0" noProof="0" dirty="0">
                <a:ln>
                  <a:noFill/>
                </a:ln>
                <a:solidFill>
                  <a:prstClr val="black">
                    <a:lumMod val="85000"/>
                    <a:lumOff val="15000"/>
                  </a:prstClr>
                </a:solidFill>
                <a:effectLst/>
                <a:uLnTx/>
                <a:uFillTx/>
              </a:rPr>
              <a:t> aumenta o grau de competitividade e convergência das economias.   </a:t>
            </a:r>
          </a:p>
        </p:txBody>
      </p:sp>
      <p:sp>
        <p:nvSpPr>
          <p:cNvPr id="7" name="Rectângulo 8"/>
          <p:cNvSpPr/>
          <p:nvPr/>
        </p:nvSpPr>
        <p:spPr>
          <a:xfrm>
            <a:off x="899592" y="4149080"/>
            <a:ext cx="185647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Lisboa</a:t>
            </a:r>
          </a:p>
        </p:txBody>
      </p:sp>
      <p:sp>
        <p:nvSpPr>
          <p:cNvPr id="8" name="Rectângulo 9"/>
          <p:cNvSpPr/>
          <p:nvPr/>
        </p:nvSpPr>
        <p:spPr>
          <a:xfrm>
            <a:off x="543685" y="4437112"/>
            <a:ext cx="797052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é promovida a um dos objectivos da UE</a:t>
            </a:r>
          </a:p>
        </p:txBody>
      </p:sp>
      <p:sp>
        <p:nvSpPr>
          <p:cNvPr id="9" name="Rectângulo 10"/>
          <p:cNvSpPr/>
          <p:nvPr/>
        </p:nvSpPr>
        <p:spPr>
          <a:xfrm>
            <a:off x="577622" y="4805920"/>
            <a:ext cx="7916747"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 funcionamento do mercado interno é uma das competências exclusivas da UE, isto é, apenas a UE pode legislar e adoptar actos juridicamente vinculativos e os próprios Estados Membros só podem fazê-lo se habilitados pela UE ou a fim de dar execução aos actos por esta adoptados.</a:t>
            </a:r>
          </a:p>
        </p:txBody>
      </p:sp>
    </p:spTree>
    <p:extLst>
      <p:ext uri="{BB962C8B-B14F-4D97-AF65-F5344CB8AC3E}">
        <p14:creationId xmlns:p14="http://schemas.microsoft.com/office/powerpoint/2010/main" val="144583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upo 1"/>
          <p:cNvGrpSpPr/>
          <p:nvPr/>
        </p:nvGrpSpPr>
        <p:grpSpPr>
          <a:xfrm>
            <a:off x="266573" y="209393"/>
            <a:ext cx="8708498" cy="5881430"/>
            <a:chOff x="413222" y="312911"/>
            <a:chExt cx="8708498" cy="5881430"/>
          </a:xfrm>
        </p:grpSpPr>
        <p:grpSp>
          <p:nvGrpSpPr>
            <p:cNvPr id="3" name="Grupo 2"/>
            <p:cNvGrpSpPr/>
            <p:nvPr/>
          </p:nvGrpSpPr>
          <p:grpSpPr>
            <a:xfrm>
              <a:off x="413222" y="312911"/>
              <a:ext cx="7871766" cy="5881430"/>
              <a:chOff x="413222" y="332656"/>
              <a:chExt cx="7871766" cy="5881430"/>
            </a:xfrm>
          </p:grpSpPr>
          <p:sp>
            <p:nvSpPr>
              <p:cNvPr id="5" name="Rectângulo 3"/>
              <p:cNvSpPr/>
              <p:nvPr/>
            </p:nvSpPr>
            <p:spPr>
              <a:xfrm>
                <a:off x="640854" y="332656"/>
                <a:ext cx="4002827"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A geografia concorrencial da União Europeia </a:t>
                </a:r>
              </a:p>
            </p:txBody>
          </p:sp>
          <p:sp>
            <p:nvSpPr>
              <p:cNvPr id="6" name="Rectângulo 4"/>
              <p:cNvSpPr/>
              <p:nvPr/>
            </p:nvSpPr>
            <p:spPr>
              <a:xfrm>
                <a:off x="640854" y="701988"/>
                <a:ext cx="275338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As geografias e a concorrência</a:t>
                </a:r>
              </a:p>
            </p:txBody>
          </p:sp>
          <p:sp>
            <p:nvSpPr>
              <p:cNvPr id="7" name="CaixaDeTexto 6"/>
              <p:cNvSpPr txBox="1"/>
              <p:nvPr/>
            </p:nvSpPr>
            <p:spPr>
              <a:xfrm>
                <a:off x="2837449" y="980728"/>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Geografia Concorrencial* </a:t>
                </a:r>
              </a:p>
            </p:txBody>
          </p:sp>
          <p:sp>
            <p:nvSpPr>
              <p:cNvPr id="8" name="CaixaDeTexto 7"/>
              <p:cNvSpPr txBox="1"/>
              <p:nvPr/>
            </p:nvSpPr>
            <p:spPr>
              <a:xfrm>
                <a:off x="712862" y="1340768"/>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Centro/Teia de Poder Político em Reconfiguração</a:t>
                </a:r>
              </a:p>
            </p:txBody>
          </p:sp>
          <p:sp>
            <p:nvSpPr>
              <p:cNvPr id="10" name="CaixaDeTexto 9"/>
              <p:cNvSpPr txBox="1"/>
              <p:nvPr/>
            </p:nvSpPr>
            <p:spPr>
              <a:xfrm>
                <a:off x="5249366" y="1953162"/>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Não Democracias </a:t>
                </a:r>
              </a:p>
            </p:txBody>
          </p:sp>
          <p:sp>
            <p:nvSpPr>
              <p:cNvPr id="12" name="CaixaDeTexto 11"/>
              <p:cNvSpPr txBox="1"/>
              <p:nvPr/>
            </p:nvSpPr>
            <p:spPr>
              <a:xfrm>
                <a:off x="2420876" y="2543647"/>
                <a:ext cx="1748370"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Várias Soberanias </a:t>
                </a:r>
              </a:p>
            </p:txBody>
          </p:sp>
          <p:sp>
            <p:nvSpPr>
              <p:cNvPr id="13" name="CaixaDeTexto 12"/>
              <p:cNvSpPr txBox="1"/>
              <p:nvPr/>
            </p:nvSpPr>
            <p:spPr>
              <a:xfrm>
                <a:off x="2491155" y="3150287"/>
                <a:ext cx="1194515"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Integração </a:t>
                </a:r>
              </a:p>
            </p:txBody>
          </p:sp>
          <p:sp>
            <p:nvSpPr>
              <p:cNvPr id="14" name="CaixaDeTexto 13"/>
              <p:cNvSpPr txBox="1"/>
              <p:nvPr/>
            </p:nvSpPr>
            <p:spPr>
              <a:xfrm>
                <a:off x="3593509" y="3150287"/>
                <a:ext cx="1194515"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Cooperação </a:t>
                </a:r>
              </a:p>
            </p:txBody>
          </p:sp>
          <p:cxnSp>
            <p:nvCxnSpPr>
              <p:cNvPr id="15" name="Conexão recta unidireccional 13"/>
              <p:cNvCxnSpPr/>
              <p:nvPr/>
            </p:nvCxnSpPr>
            <p:spPr>
              <a:xfrm>
                <a:off x="1144910" y="2872681"/>
                <a:ext cx="0" cy="792088"/>
              </a:xfrm>
              <a:prstGeom prst="straightConnector1">
                <a:avLst/>
              </a:prstGeom>
              <a:noFill/>
              <a:ln w="9525" cap="flat" cmpd="sng" algn="ctr">
                <a:solidFill>
                  <a:sysClr val="windowText" lastClr="000000"/>
                </a:solidFill>
                <a:prstDash val="solid"/>
                <a:tailEnd type="arrow"/>
              </a:ln>
              <a:effectLst/>
            </p:spPr>
          </p:cxnSp>
          <p:sp>
            <p:nvSpPr>
              <p:cNvPr id="16" name="CaixaDeTexto 15"/>
              <p:cNvSpPr txBox="1"/>
              <p:nvPr/>
            </p:nvSpPr>
            <p:spPr>
              <a:xfrm>
                <a:off x="496837" y="3798359"/>
                <a:ext cx="208352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Núcleo Restrito de Normas Coercivas </a:t>
                </a:r>
              </a:p>
            </p:txBody>
          </p:sp>
          <p:cxnSp>
            <p:nvCxnSpPr>
              <p:cNvPr id="17" name="Conexão recta 15"/>
              <p:cNvCxnSpPr/>
              <p:nvPr/>
            </p:nvCxnSpPr>
            <p:spPr>
              <a:xfrm>
                <a:off x="2195736" y="3605535"/>
                <a:ext cx="0" cy="1211362"/>
              </a:xfrm>
              <a:prstGeom prst="line">
                <a:avLst/>
              </a:prstGeom>
              <a:noFill/>
              <a:ln w="9525" cap="flat" cmpd="sng" algn="ctr">
                <a:solidFill>
                  <a:sysClr val="windowText" lastClr="000000"/>
                </a:solidFill>
                <a:prstDash val="solid"/>
              </a:ln>
              <a:effectLst/>
            </p:spPr>
          </p:cxnSp>
          <p:sp>
            <p:nvSpPr>
              <p:cNvPr id="18" name="CaixaDeTexto 17"/>
              <p:cNvSpPr txBox="1"/>
              <p:nvPr/>
            </p:nvSpPr>
            <p:spPr>
              <a:xfrm>
                <a:off x="2526482" y="3520753"/>
                <a:ext cx="1563696" cy="646331"/>
              </a:xfrm>
              <a:prstGeom prst="rect">
                <a:avLst/>
              </a:prstGeom>
              <a:noFill/>
              <a:ln>
                <a:solidFill>
                  <a:sysClr val="windowText" lastClr="000000"/>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Núcleo o mais </a:t>
                </a:r>
                <a:r>
                  <a:rPr kumimoji="0" lang="pt-PT" sz="1200" b="1" i="0" u="none" strike="noStrike" kern="0" cap="none" spc="0" normalizeH="0" baseline="0" noProof="0" dirty="0">
                    <a:ln>
                      <a:noFill/>
                    </a:ln>
                    <a:solidFill>
                      <a:prstClr val="black"/>
                    </a:solidFill>
                    <a:effectLst/>
                    <a:uLnTx/>
                    <a:uFillTx/>
                  </a:rPr>
                  <a:t>abrangente</a:t>
                </a:r>
                <a:r>
                  <a:rPr kumimoji="0" lang="pt-PT" sz="1200" b="0" i="0" u="none" strike="noStrike" kern="0" cap="none" spc="0" normalizeH="0" baseline="0" noProof="0" dirty="0">
                    <a:ln>
                      <a:noFill/>
                    </a:ln>
                    <a:solidFill>
                      <a:prstClr val="black"/>
                    </a:solidFill>
                    <a:effectLst/>
                    <a:uLnTx/>
                    <a:uFillTx/>
                  </a:rPr>
                  <a:t>  possível de normas coercivas</a:t>
                </a:r>
              </a:p>
            </p:txBody>
          </p:sp>
          <p:sp>
            <p:nvSpPr>
              <p:cNvPr id="19" name="CaixaDeTexto 18"/>
              <p:cNvSpPr txBox="1"/>
              <p:nvPr/>
            </p:nvSpPr>
            <p:spPr>
              <a:xfrm>
                <a:off x="2520386" y="4240833"/>
                <a:ext cx="1569792" cy="830997"/>
              </a:xfrm>
              <a:prstGeom prst="rect">
                <a:avLst/>
              </a:prstGeom>
              <a:noFill/>
              <a:ln>
                <a:solidFill>
                  <a:sysClr val="windowText" lastClr="000000"/>
                </a:solidFill>
                <a:prstDash val="dash"/>
              </a:ln>
            </p:spPr>
            <p:txBody>
              <a:bodyPr wrap="square" rtlCol="0">
                <a:spAutoFit/>
              </a:bodyPr>
              <a:lstStyle>
                <a:defPPr>
                  <a:defRPr lang="pt-PT"/>
                </a:defPPr>
                <a:lvl1pPr>
                  <a:defRPr sz="12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Normas de dimensão transnacional com aplicabilidade e efeito </a:t>
                </a:r>
                <a:r>
                  <a:rPr kumimoji="0" lang="pt-PT" sz="1200" b="0" i="0" u="none" strike="noStrike" kern="0" cap="none" spc="0" normalizeH="0" baseline="0" noProof="0" dirty="0" err="1">
                    <a:ln>
                      <a:noFill/>
                    </a:ln>
                    <a:solidFill>
                      <a:prstClr val="black"/>
                    </a:solidFill>
                    <a:effectLst/>
                    <a:uLnTx/>
                    <a:uFillTx/>
                  </a:rPr>
                  <a:t>direto</a:t>
                </a:r>
                <a:endParaRPr kumimoji="0" lang="pt-PT" sz="1200" b="0" i="0" u="none" strike="noStrike" kern="0" cap="none" spc="0" normalizeH="0" baseline="0" noProof="0" dirty="0">
                  <a:ln>
                    <a:noFill/>
                  </a:ln>
                  <a:solidFill>
                    <a:prstClr val="black"/>
                  </a:solidFill>
                  <a:effectLst/>
                  <a:uLnTx/>
                  <a:uFillTx/>
                </a:endParaRPr>
              </a:p>
            </p:txBody>
          </p:sp>
          <p:sp>
            <p:nvSpPr>
              <p:cNvPr id="20" name="CaixaDeTexto 19"/>
              <p:cNvSpPr txBox="1"/>
              <p:nvPr/>
            </p:nvSpPr>
            <p:spPr>
              <a:xfrm>
                <a:off x="4160432" y="3520753"/>
                <a:ext cx="1563696" cy="461665"/>
              </a:xfrm>
              <a:prstGeom prst="rect">
                <a:avLst/>
              </a:prstGeom>
              <a:noFill/>
              <a:ln>
                <a:solidFill>
                  <a:sysClr val="windowText" lastClr="000000"/>
                </a:solidFill>
                <a:prstDash val="dash"/>
              </a:ln>
            </p:spPr>
            <p:txBody>
              <a:bodyPr wrap="square" rtlCol="0">
                <a:spAutoFit/>
              </a:bodyPr>
              <a:lstStyle>
                <a:defPPr>
                  <a:defRPr lang="pt-PT"/>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Núcleo reduzido de normas coercivas</a:t>
                </a:r>
              </a:p>
            </p:txBody>
          </p:sp>
          <p:sp>
            <p:nvSpPr>
              <p:cNvPr id="21" name="CaixaDeTexto 20"/>
              <p:cNvSpPr txBox="1"/>
              <p:nvPr/>
            </p:nvSpPr>
            <p:spPr>
              <a:xfrm>
                <a:off x="5802242" y="2494638"/>
                <a:ext cx="1866102"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Normas que legitimam um Estado Totalitário </a:t>
                </a:r>
                <a:r>
                  <a:rPr kumimoji="0" lang="pt-PT" sz="1400" b="0" i="0" u="none" strike="noStrike" kern="0" cap="none" spc="0" normalizeH="0" baseline="0" noProof="0" dirty="0" err="1">
                    <a:ln>
                      <a:noFill/>
                    </a:ln>
                    <a:solidFill>
                      <a:prstClr val="black"/>
                    </a:solidFill>
                    <a:effectLst/>
                    <a:uLnTx/>
                    <a:uFillTx/>
                  </a:rPr>
                  <a:t>Hiper</a:t>
                </a:r>
                <a:r>
                  <a:rPr kumimoji="0" lang="pt-PT" sz="1400" b="0" i="0" u="none" strike="noStrike" kern="0" cap="none" spc="0" normalizeH="0" baseline="0" noProof="0" dirty="0">
                    <a:ln>
                      <a:noFill/>
                    </a:ln>
                    <a:solidFill>
                      <a:prstClr val="black"/>
                    </a:solidFill>
                    <a:effectLst/>
                    <a:uLnTx/>
                    <a:uFillTx/>
                  </a:rPr>
                  <a:t> Protagonista dos processos concorrenciais </a:t>
                </a:r>
              </a:p>
            </p:txBody>
          </p:sp>
          <p:sp>
            <p:nvSpPr>
              <p:cNvPr id="22" name="CaixaDeTexto 21"/>
              <p:cNvSpPr txBox="1"/>
              <p:nvPr/>
            </p:nvSpPr>
            <p:spPr>
              <a:xfrm>
                <a:off x="5806395" y="3905474"/>
                <a:ext cx="186195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Normas absorventes não contestáveis</a:t>
                </a:r>
              </a:p>
            </p:txBody>
          </p:sp>
          <p:sp>
            <p:nvSpPr>
              <p:cNvPr id="23" name="CaixaDeTexto 22"/>
              <p:cNvSpPr txBox="1"/>
              <p:nvPr/>
            </p:nvSpPr>
            <p:spPr>
              <a:xfrm>
                <a:off x="712862" y="5176937"/>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Variantes…inclusiva…exclusiva…abusiva</a:t>
                </a:r>
              </a:p>
            </p:txBody>
          </p:sp>
          <p:cxnSp>
            <p:nvCxnSpPr>
              <p:cNvPr id="24" name="Conexão recta unidireccional 22"/>
              <p:cNvCxnSpPr/>
              <p:nvPr/>
            </p:nvCxnSpPr>
            <p:spPr>
              <a:xfrm>
                <a:off x="2195736" y="1700809"/>
                <a:ext cx="0" cy="252353"/>
              </a:xfrm>
              <a:prstGeom prst="straightConnector1">
                <a:avLst/>
              </a:prstGeom>
              <a:noFill/>
              <a:ln w="9525" cap="flat" cmpd="sng" algn="ctr">
                <a:solidFill>
                  <a:sysClr val="windowText" lastClr="000000"/>
                </a:solidFill>
                <a:prstDash val="solid"/>
                <a:tailEnd type="arrow"/>
              </a:ln>
              <a:effectLst/>
            </p:spPr>
          </p:cxnSp>
          <p:cxnSp>
            <p:nvCxnSpPr>
              <p:cNvPr id="25" name="Conexão recta unidireccional 23"/>
              <p:cNvCxnSpPr/>
              <p:nvPr/>
            </p:nvCxnSpPr>
            <p:spPr>
              <a:xfrm>
                <a:off x="6563336" y="1700808"/>
                <a:ext cx="0" cy="252353"/>
              </a:xfrm>
              <a:prstGeom prst="straightConnector1">
                <a:avLst/>
              </a:prstGeom>
              <a:noFill/>
              <a:ln w="9525" cap="flat" cmpd="sng" algn="ctr">
                <a:solidFill>
                  <a:sysClr val="windowText" lastClr="000000"/>
                </a:solidFill>
                <a:prstDash val="solid"/>
                <a:tailEnd type="arrow"/>
              </a:ln>
              <a:effectLst/>
            </p:spPr>
          </p:cxnSp>
          <p:cxnSp>
            <p:nvCxnSpPr>
              <p:cNvPr id="26" name="Conexão recta unidireccional 24"/>
              <p:cNvCxnSpPr/>
              <p:nvPr/>
            </p:nvCxnSpPr>
            <p:spPr>
              <a:xfrm>
                <a:off x="3273460" y="2276872"/>
                <a:ext cx="0" cy="252353"/>
              </a:xfrm>
              <a:prstGeom prst="straightConnector1">
                <a:avLst/>
              </a:prstGeom>
              <a:noFill/>
              <a:ln w="9525" cap="flat" cmpd="sng" algn="ctr">
                <a:solidFill>
                  <a:sysClr val="windowText" lastClr="000000"/>
                </a:solidFill>
                <a:prstDash val="solid"/>
                <a:tailEnd type="arrow"/>
              </a:ln>
              <a:effectLst/>
            </p:spPr>
          </p:cxnSp>
          <p:cxnSp>
            <p:nvCxnSpPr>
              <p:cNvPr id="27" name="Conexão recta unidireccional 25"/>
              <p:cNvCxnSpPr/>
              <p:nvPr/>
            </p:nvCxnSpPr>
            <p:spPr>
              <a:xfrm>
                <a:off x="1276634" y="2276919"/>
                <a:ext cx="0" cy="252353"/>
              </a:xfrm>
              <a:prstGeom prst="straightConnector1">
                <a:avLst/>
              </a:prstGeom>
              <a:noFill/>
              <a:ln w="9525" cap="flat" cmpd="sng" algn="ctr">
                <a:solidFill>
                  <a:sysClr val="windowText" lastClr="000000"/>
                </a:solidFill>
                <a:prstDash val="solid"/>
                <a:tailEnd type="arrow"/>
              </a:ln>
              <a:effectLst/>
            </p:spPr>
          </p:cxnSp>
          <p:cxnSp>
            <p:nvCxnSpPr>
              <p:cNvPr id="28" name="Conexão recta unidireccional 26"/>
              <p:cNvCxnSpPr/>
              <p:nvPr/>
            </p:nvCxnSpPr>
            <p:spPr>
              <a:xfrm>
                <a:off x="2806016" y="2852936"/>
                <a:ext cx="0" cy="252353"/>
              </a:xfrm>
              <a:prstGeom prst="straightConnector1">
                <a:avLst/>
              </a:prstGeom>
              <a:noFill/>
              <a:ln w="9525" cap="flat" cmpd="sng" algn="ctr">
                <a:solidFill>
                  <a:sysClr val="windowText" lastClr="000000"/>
                </a:solidFill>
                <a:prstDash val="solid"/>
                <a:tailEnd type="arrow"/>
              </a:ln>
              <a:effectLst/>
            </p:spPr>
          </p:cxnSp>
          <p:cxnSp>
            <p:nvCxnSpPr>
              <p:cNvPr id="29" name="Conexão recta unidireccional 27"/>
              <p:cNvCxnSpPr/>
              <p:nvPr/>
            </p:nvCxnSpPr>
            <p:spPr>
              <a:xfrm>
                <a:off x="3851920" y="2872516"/>
                <a:ext cx="0" cy="252353"/>
              </a:xfrm>
              <a:prstGeom prst="straightConnector1">
                <a:avLst/>
              </a:prstGeom>
              <a:noFill/>
              <a:ln w="9525" cap="flat" cmpd="sng" algn="ctr">
                <a:solidFill>
                  <a:sysClr val="windowText" lastClr="000000"/>
                </a:solidFill>
                <a:prstDash val="solid"/>
                <a:tailEnd type="arrow"/>
              </a:ln>
              <a:effectLst/>
            </p:spPr>
          </p:cxnSp>
          <p:cxnSp>
            <p:nvCxnSpPr>
              <p:cNvPr id="30" name="Conexão recta unidireccional 28"/>
              <p:cNvCxnSpPr/>
              <p:nvPr/>
            </p:nvCxnSpPr>
            <p:spPr>
              <a:xfrm>
                <a:off x="6081964" y="3664769"/>
                <a:ext cx="0" cy="252353"/>
              </a:xfrm>
              <a:prstGeom prst="straightConnector1">
                <a:avLst/>
              </a:prstGeom>
              <a:noFill/>
              <a:ln w="9525" cap="flat" cmpd="sng" algn="ctr">
                <a:solidFill>
                  <a:sysClr val="windowText" lastClr="000000"/>
                </a:solidFill>
                <a:prstDash val="solid"/>
                <a:tailEnd type="arrow"/>
              </a:ln>
              <a:effectLst/>
            </p:spPr>
          </p:cxnSp>
          <p:cxnSp>
            <p:nvCxnSpPr>
              <p:cNvPr id="31" name="Conexão recta unidireccional 29"/>
              <p:cNvCxnSpPr/>
              <p:nvPr/>
            </p:nvCxnSpPr>
            <p:spPr>
              <a:xfrm>
                <a:off x="6084168" y="2296654"/>
                <a:ext cx="0" cy="252353"/>
              </a:xfrm>
              <a:prstGeom prst="straightConnector1">
                <a:avLst/>
              </a:prstGeom>
              <a:noFill/>
              <a:ln w="9525" cap="flat" cmpd="sng" algn="ctr">
                <a:solidFill>
                  <a:sysClr val="windowText" lastClr="000000"/>
                </a:solidFill>
                <a:prstDash val="solid"/>
                <a:tailEnd type="arrow"/>
              </a:ln>
              <a:effectLst/>
            </p:spPr>
          </p:cxnSp>
          <p:cxnSp>
            <p:nvCxnSpPr>
              <p:cNvPr id="32" name="Conexão recta unidireccional 30"/>
              <p:cNvCxnSpPr/>
              <p:nvPr/>
            </p:nvCxnSpPr>
            <p:spPr>
              <a:xfrm>
                <a:off x="2195736" y="3974242"/>
                <a:ext cx="303545" cy="0"/>
              </a:xfrm>
              <a:prstGeom prst="straightConnector1">
                <a:avLst/>
              </a:prstGeom>
              <a:noFill/>
              <a:ln w="9525" cap="flat" cmpd="sng" algn="ctr">
                <a:solidFill>
                  <a:sysClr val="windowText" lastClr="000000"/>
                </a:solidFill>
                <a:prstDash val="solid"/>
                <a:tailEnd type="arrow"/>
              </a:ln>
              <a:effectLst/>
            </p:spPr>
          </p:cxnSp>
          <p:cxnSp>
            <p:nvCxnSpPr>
              <p:cNvPr id="33" name="Conexão recta unidireccional 31"/>
              <p:cNvCxnSpPr/>
              <p:nvPr/>
            </p:nvCxnSpPr>
            <p:spPr>
              <a:xfrm>
                <a:off x="2195736" y="4591591"/>
                <a:ext cx="303545" cy="0"/>
              </a:xfrm>
              <a:prstGeom prst="straightConnector1">
                <a:avLst/>
              </a:prstGeom>
              <a:noFill/>
              <a:ln w="9525" cap="flat" cmpd="sng" algn="ctr">
                <a:solidFill>
                  <a:sysClr val="windowText" lastClr="000000"/>
                </a:solidFill>
                <a:prstDash val="solid"/>
                <a:tailEnd type="arrow"/>
              </a:ln>
              <a:effectLst/>
            </p:spPr>
          </p:cxnSp>
          <p:sp>
            <p:nvSpPr>
              <p:cNvPr id="34" name="CaixaDeTexto 33"/>
              <p:cNvSpPr txBox="1"/>
              <p:nvPr/>
            </p:nvSpPr>
            <p:spPr>
              <a:xfrm>
                <a:off x="716062" y="5526524"/>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Liberdade Contratual              Tendência Auto Degenerativa        </a:t>
                </a:r>
              </a:p>
            </p:txBody>
          </p:sp>
          <p:sp>
            <p:nvSpPr>
              <p:cNvPr id="35" name="CaixaDeTexto 34"/>
              <p:cNvSpPr txBox="1"/>
              <p:nvPr/>
            </p:nvSpPr>
            <p:spPr>
              <a:xfrm>
                <a:off x="716062" y="5906309"/>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PARADIGMA UNIVERSAL DE CONCORRÊNCIA </a:t>
                </a:r>
              </a:p>
            </p:txBody>
          </p:sp>
          <p:sp>
            <p:nvSpPr>
              <p:cNvPr id="37" name="CaixaDeTexto 36"/>
              <p:cNvSpPr txBox="1"/>
              <p:nvPr/>
            </p:nvSpPr>
            <p:spPr>
              <a:xfrm>
                <a:off x="1043615" y="1936543"/>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Democracias </a:t>
                </a:r>
              </a:p>
            </p:txBody>
          </p:sp>
          <p:sp>
            <p:nvSpPr>
              <p:cNvPr id="39" name="CaixaDeTexto 38"/>
              <p:cNvSpPr txBox="1"/>
              <p:nvPr/>
            </p:nvSpPr>
            <p:spPr>
              <a:xfrm>
                <a:off x="413222" y="2531999"/>
                <a:ext cx="1748370"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Uma Única Soberania</a:t>
                </a:r>
              </a:p>
            </p:txBody>
          </p:sp>
          <p:cxnSp>
            <p:nvCxnSpPr>
              <p:cNvPr id="43" name="Conexão recta unidireccional 13"/>
              <p:cNvCxnSpPr/>
              <p:nvPr/>
            </p:nvCxnSpPr>
            <p:spPr>
              <a:xfrm>
                <a:off x="1155683" y="2861033"/>
                <a:ext cx="0" cy="792088"/>
              </a:xfrm>
              <a:prstGeom prst="straightConnector1">
                <a:avLst/>
              </a:prstGeom>
              <a:noFill/>
              <a:ln w="9525" cap="flat" cmpd="sng" algn="ctr">
                <a:solidFill>
                  <a:sysClr val="windowText" lastClr="000000"/>
                </a:solidFill>
                <a:prstDash val="solid"/>
                <a:tailEnd type="arrow"/>
              </a:ln>
              <a:effectLst/>
            </p:spPr>
          </p:cxnSp>
          <p:cxnSp>
            <p:nvCxnSpPr>
              <p:cNvPr id="45" name="Conexão recta 15"/>
              <p:cNvCxnSpPr/>
              <p:nvPr/>
            </p:nvCxnSpPr>
            <p:spPr>
              <a:xfrm>
                <a:off x="2206509" y="3593887"/>
                <a:ext cx="0" cy="1211362"/>
              </a:xfrm>
              <a:prstGeom prst="line">
                <a:avLst/>
              </a:prstGeom>
              <a:noFill/>
              <a:ln w="9525" cap="flat" cmpd="sng" algn="ctr">
                <a:solidFill>
                  <a:sysClr val="windowText" lastClr="000000"/>
                </a:solidFill>
                <a:prstDash val="solid"/>
              </a:ln>
              <a:effectLst/>
            </p:spPr>
          </p:cxnSp>
          <p:cxnSp>
            <p:nvCxnSpPr>
              <p:cNvPr id="50" name="Conexão recta unidireccional 22"/>
              <p:cNvCxnSpPr/>
              <p:nvPr/>
            </p:nvCxnSpPr>
            <p:spPr>
              <a:xfrm>
                <a:off x="2206509" y="1689161"/>
                <a:ext cx="0" cy="252353"/>
              </a:xfrm>
              <a:prstGeom prst="straightConnector1">
                <a:avLst/>
              </a:prstGeom>
              <a:noFill/>
              <a:ln w="9525" cap="flat" cmpd="sng" algn="ctr">
                <a:solidFill>
                  <a:sysClr val="windowText" lastClr="000000"/>
                </a:solidFill>
                <a:prstDash val="solid"/>
                <a:tailEnd type="arrow"/>
              </a:ln>
              <a:effectLst/>
            </p:spPr>
          </p:cxnSp>
          <p:cxnSp>
            <p:nvCxnSpPr>
              <p:cNvPr id="51" name="Conexão recta unidireccional 23"/>
              <p:cNvCxnSpPr/>
              <p:nvPr/>
            </p:nvCxnSpPr>
            <p:spPr>
              <a:xfrm>
                <a:off x="6574109" y="1689160"/>
                <a:ext cx="0" cy="252353"/>
              </a:xfrm>
              <a:prstGeom prst="straightConnector1">
                <a:avLst/>
              </a:prstGeom>
              <a:noFill/>
              <a:ln w="9525" cap="flat" cmpd="sng" algn="ctr">
                <a:solidFill>
                  <a:sysClr val="windowText" lastClr="000000"/>
                </a:solidFill>
                <a:prstDash val="solid"/>
                <a:tailEnd type="arrow"/>
              </a:ln>
              <a:effectLst/>
            </p:spPr>
          </p:cxnSp>
          <p:cxnSp>
            <p:nvCxnSpPr>
              <p:cNvPr id="52" name="Conexão recta unidireccional 24"/>
              <p:cNvCxnSpPr/>
              <p:nvPr/>
            </p:nvCxnSpPr>
            <p:spPr>
              <a:xfrm>
                <a:off x="3284233" y="2265224"/>
                <a:ext cx="0" cy="252353"/>
              </a:xfrm>
              <a:prstGeom prst="straightConnector1">
                <a:avLst/>
              </a:prstGeom>
              <a:noFill/>
              <a:ln w="9525" cap="flat" cmpd="sng" algn="ctr">
                <a:solidFill>
                  <a:sysClr val="windowText" lastClr="000000"/>
                </a:solidFill>
                <a:prstDash val="solid"/>
                <a:tailEnd type="arrow"/>
              </a:ln>
              <a:effectLst/>
            </p:spPr>
          </p:cxnSp>
          <p:cxnSp>
            <p:nvCxnSpPr>
              <p:cNvPr id="53" name="Conexão recta unidireccional 25"/>
              <p:cNvCxnSpPr/>
              <p:nvPr/>
            </p:nvCxnSpPr>
            <p:spPr>
              <a:xfrm>
                <a:off x="1287407" y="2265271"/>
                <a:ext cx="0" cy="252353"/>
              </a:xfrm>
              <a:prstGeom prst="straightConnector1">
                <a:avLst/>
              </a:prstGeom>
              <a:noFill/>
              <a:ln w="9525" cap="flat" cmpd="sng" algn="ctr">
                <a:solidFill>
                  <a:sysClr val="windowText" lastClr="000000"/>
                </a:solidFill>
                <a:prstDash val="solid"/>
                <a:tailEnd type="arrow"/>
              </a:ln>
              <a:effectLst/>
            </p:spPr>
          </p:cxnSp>
          <p:cxnSp>
            <p:nvCxnSpPr>
              <p:cNvPr id="54" name="Conexão recta unidireccional 26"/>
              <p:cNvCxnSpPr/>
              <p:nvPr/>
            </p:nvCxnSpPr>
            <p:spPr>
              <a:xfrm>
                <a:off x="2816789" y="2841288"/>
                <a:ext cx="0" cy="252353"/>
              </a:xfrm>
              <a:prstGeom prst="straightConnector1">
                <a:avLst/>
              </a:prstGeom>
              <a:noFill/>
              <a:ln w="9525" cap="flat" cmpd="sng" algn="ctr">
                <a:solidFill>
                  <a:sysClr val="windowText" lastClr="000000"/>
                </a:solidFill>
                <a:prstDash val="solid"/>
                <a:tailEnd type="arrow"/>
              </a:ln>
              <a:effectLst/>
            </p:spPr>
          </p:cxnSp>
          <p:cxnSp>
            <p:nvCxnSpPr>
              <p:cNvPr id="55" name="Conexão recta unidireccional 27"/>
              <p:cNvCxnSpPr/>
              <p:nvPr/>
            </p:nvCxnSpPr>
            <p:spPr>
              <a:xfrm>
                <a:off x="3862693" y="2860868"/>
                <a:ext cx="0" cy="252353"/>
              </a:xfrm>
              <a:prstGeom prst="straightConnector1">
                <a:avLst/>
              </a:prstGeom>
              <a:noFill/>
              <a:ln w="9525" cap="flat" cmpd="sng" algn="ctr">
                <a:solidFill>
                  <a:sysClr val="windowText" lastClr="000000"/>
                </a:solidFill>
                <a:prstDash val="solid"/>
                <a:tailEnd type="arrow"/>
              </a:ln>
              <a:effectLst/>
            </p:spPr>
          </p:cxnSp>
          <p:cxnSp>
            <p:nvCxnSpPr>
              <p:cNvPr id="56" name="Conexão recta unidireccional 28"/>
              <p:cNvCxnSpPr/>
              <p:nvPr/>
            </p:nvCxnSpPr>
            <p:spPr>
              <a:xfrm>
                <a:off x="6092737" y="3653121"/>
                <a:ext cx="0" cy="252353"/>
              </a:xfrm>
              <a:prstGeom prst="straightConnector1">
                <a:avLst/>
              </a:prstGeom>
              <a:noFill/>
              <a:ln w="9525" cap="flat" cmpd="sng" algn="ctr">
                <a:solidFill>
                  <a:sysClr val="windowText" lastClr="000000"/>
                </a:solidFill>
                <a:prstDash val="solid"/>
                <a:tailEnd type="arrow"/>
              </a:ln>
              <a:effectLst/>
            </p:spPr>
          </p:cxnSp>
          <p:cxnSp>
            <p:nvCxnSpPr>
              <p:cNvPr id="57" name="Conexão recta unidireccional 29"/>
              <p:cNvCxnSpPr/>
              <p:nvPr/>
            </p:nvCxnSpPr>
            <p:spPr>
              <a:xfrm>
                <a:off x="6094941" y="2285006"/>
                <a:ext cx="0" cy="252353"/>
              </a:xfrm>
              <a:prstGeom prst="straightConnector1">
                <a:avLst/>
              </a:prstGeom>
              <a:noFill/>
              <a:ln w="9525" cap="flat" cmpd="sng" algn="ctr">
                <a:solidFill>
                  <a:sysClr val="windowText" lastClr="000000"/>
                </a:solidFill>
                <a:prstDash val="solid"/>
                <a:tailEnd type="arrow"/>
              </a:ln>
              <a:effectLst/>
            </p:spPr>
          </p:cxnSp>
          <p:cxnSp>
            <p:nvCxnSpPr>
              <p:cNvPr id="58" name="Conexão recta unidireccional 30"/>
              <p:cNvCxnSpPr/>
              <p:nvPr/>
            </p:nvCxnSpPr>
            <p:spPr>
              <a:xfrm>
                <a:off x="2206509" y="3962594"/>
                <a:ext cx="303545" cy="0"/>
              </a:xfrm>
              <a:prstGeom prst="straightConnector1">
                <a:avLst/>
              </a:prstGeom>
              <a:noFill/>
              <a:ln w="9525" cap="flat" cmpd="sng" algn="ctr">
                <a:solidFill>
                  <a:sysClr val="windowText" lastClr="000000"/>
                </a:solidFill>
                <a:prstDash val="solid"/>
                <a:tailEnd type="arrow"/>
              </a:ln>
              <a:effectLst/>
            </p:spPr>
          </p:cxnSp>
          <p:cxnSp>
            <p:nvCxnSpPr>
              <p:cNvPr id="59" name="Conexão recta unidireccional 31"/>
              <p:cNvCxnSpPr/>
              <p:nvPr/>
            </p:nvCxnSpPr>
            <p:spPr>
              <a:xfrm>
                <a:off x="2206509" y="4579943"/>
                <a:ext cx="303545" cy="0"/>
              </a:xfrm>
              <a:prstGeom prst="straightConnector1">
                <a:avLst/>
              </a:prstGeom>
              <a:noFill/>
              <a:ln w="9525" cap="flat" cmpd="sng" algn="ctr">
                <a:solidFill>
                  <a:sysClr val="windowText" lastClr="000000"/>
                </a:solidFill>
                <a:prstDash val="solid"/>
                <a:tailEnd type="arrow"/>
              </a:ln>
              <a:effectLst/>
            </p:spPr>
          </p:cxnSp>
        </p:grpSp>
        <p:sp>
          <p:nvSpPr>
            <p:cNvPr id="4" name="CaixaDeTexto 3"/>
            <p:cNvSpPr txBox="1"/>
            <p:nvPr/>
          </p:nvSpPr>
          <p:spPr>
            <a:xfrm>
              <a:off x="7251135" y="312911"/>
              <a:ext cx="18705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800" b="0" i="0" u="none" strike="noStrike" kern="0" cap="none" spc="0" normalizeH="0" baseline="0" noProof="0" dirty="0">
                  <a:ln>
                    <a:noFill/>
                  </a:ln>
                  <a:solidFill>
                    <a:prstClr val="black"/>
                  </a:solidFill>
                  <a:effectLst/>
                  <a:uLnTx/>
                  <a:uFillTx/>
                </a:rPr>
                <a:t>*in Quadro IV.1, pág. 299 Políticas Públicas de Promoção da Concorrência, Lopes Rodrigues, Eduardo (2008) </a:t>
              </a:r>
            </a:p>
          </p:txBody>
        </p:sp>
      </p:grpSp>
    </p:spTree>
    <p:extLst>
      <p:ext uri="{BB962C8B-B14F-4D97-AF65-F5344CB8AC3E}">
        <p14:creationId xmlns:p14="http://schemas.microsoft.com/office/powerpoint/2010/main" val="48826175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3943</Words>
  <Application>Microsoft Office PowerPoint</Application>
  <PresentationFormat>Apresentação no Ecrã (4:3)</PresentationFormat>
  <Paragraphs>280</Paragraphs>
  <Slides>29</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29</vt:i4>
      </vt:variant>
    </vt:vector>
  </HeadingPairs>
  <TitlesOfParts>
    <vt:vector size="36" baseType="lpstr">
      <vt:lpstr>Arial</vt:lpstr>
      <vt:lpstr>Calibri</vt:lpstr>
      <vt:lpstr>Calibri Light</vt:lpstr>
      <vt:lpstr>Georgia</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26</cp:revision>
  <dcterms:created xsi:type="dcterms:W3CDTF">2023-01-18T11:25:04Z</dcterms:created>
  <dcterms:modified xsi:type="dcterms:W3CDTF">2025-03-20T19:30:30Z</dcterms:modified>
</cp:coreProperties>
</file>