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34" r:id="rId1"/>
    <p:sldMasterId id="2147483747" r:id="rId2"/>
    <p:sldMasterId id="2147483759" r:id="rId3"/>
    <p:sldMasterId id="2147483771" r:id="rId4"/>
  </p:sldMasterIdLst>
  <p:notesMasterIdLst>
    <p:notesMasterId r:id="rId56"/>
  </p:notesMasterIdLst>
  <p:sldIdLst>
    <p:sldId id="256" r:id="rId5"/>
    <p:sldId id="379" r:id="rId6"/>
    <p:sldId id="380" r:id="rId7"/>
    <p:sldId id="260" r:id="rId8"/>
    <p:sldId id="388" r:id="rId9"/>
    <p:sldId id="387" r:id="rId10"/>
    <p:sldId id="463" r:id="rId11"/>
    <p:sldId id="389" r:id="rId12"/>
    <p:sldId id="390" r:id="rId13"/>
    <p:sldId id="392" r:id="rId14"/>
    <p:sldId id="394" r:id="rId15"/>
    <p:sldId id="332" r:id="rId16"/>
    <p:sldId id="334" r:id="rId17"/>
    <p:sldId id="335" r:id="rId18"/>
    <p:sldId id="338" r:id="rId19"/>
    <p:sldId id="344" r:id="rId20"/>
    <p:sldId id="337" r:id="rId21"/>
    <p:sldId id="340" r:id="rId22"/>
    <p:sldId id="341" r:id="rId23"/>
    <p:sldId id="342" r:id="rId24"/>
    <p:sldId id="346" r:id="rId25"/>
    <p:sldId id="347" r:id="rId26"/>
    <p:sldId id="349" r:id="rId27"/>
    <p:sldId id="351" r:id="rId28"/>
    <p:sldId id="353" r:id="rId29"/>
    <p:sldId id="354" r:id="rId30"/>
    <p:sldId id="355" r:id="rId31"/>
    <p:sldId id="358" r:id="rId32"/>
    <p:sldId id="359" r:id="rId33"/>
    <p:sldId id="360" r:id="rId34"/>
    <p:sldId id="361" r:id="rId35"/>
    <p:sldId id="363" r:id="rId36"/>
    <p:sldId id="364" r:id="rId37"/>
    <p:sldId id="365" r:id="rId38"/>
    <p:sldId id="263" r:id="rId39"/>
    <p:sldId id="469" r:id="rId40"/>
    <p:sldId id="464" r:id="rId41"/>
    <p:sldId id="382" r:id="rId42"/>
    <p:sldId id="384" r:id="rId43"/>
    <p:sldId id="386" r:id="rId44"/>
    <p:sldId id="465" r:id="rId45"/>
    <p:sldId id="472" r:id="rId46"/>
    <p:sldId id="467" r:id="rId47"/>
    <p:sldId id="391" r:id="rId48"/>
    <p:sldId id="468" r:id="rId49"/>
    <p:sldId id="393" r:id="rId50"/>
    <p:sldId id="473" r:id="rId51"/>
    <p:sldId id="396" r:id="rId52"/>
    <p:sldId id="397" r:id="rId53"/>
    <p:sldId id="369" r:id="rId54"/>
    <p:sldId id="262" r:id="rId55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387"/>
    <p:restoredTop sz="94828"/>
  </p:normalViewPr>
  <p:slideViewPr>
    <p:cSldViewPr snapToGrid="0" snapToObjects="1">
      <p:cViewPr varScale="1">
        <p:scale>
          <a:sx n="139" d="100"/>
          <a:sy n="139" d="100"/>
        </p:scale>
        <p:origin x="168" y="28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viewProps" Target="viewProps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theme" Target="theme/theme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presProps" Target="presProps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7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2268EA-4CCD-4815-8925-ACB68BBDD75C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FA0AEF3F-1E91-4BBB-84CC-FF67B888D54D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pt-PT"/>
            <a:t>Sentido normativo</a:t>
          </a:r>
          <a:endParaRPr lang="en-US"/>
        </a:p>
      </dgm:t>
    </dgm:pt>
    <dgm:pt modelId="{515AF93E-25D4-481D-82EF-68EE220B67B2}" type="parTrans" cxnId="{4E00C831-E257-43D1-8640-87ECC6E3613F}">
      <dgm:prSet/>
      <dgm:spPr/>
      <dgm:t>
        <a:bodyPr/>
        <a:lstStyle/>
        <a:p>
          <a:endParaRPr lang="en-US"/>
        </a:p>
      </dgm:t>
    </dgm:pt>
    <dgm:pt modelId="{7C75F2DE-9F7A-46EA-9E2B-8E94F1144C13}" type="sibTrans" cxnId="{4E00C831-E257-43D1-8640-87ECC6E3613F}">
      <dgm:prSet/>
      <dgm:spPr/>
      <dgm:t>
        <a:bodyPr/>
        <a:lstStyle/>
        <a:p>
          <a:endParaRPr lang="en-US"/>
        </a:p>
      </dgm:t>
    </dgm:pt>
    <dgm:pt modelId="{7399ABFF-07DA-45E8-9EEC-4FF2635ED4B1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pt-PT"/>
            <a:t>Sentido objetivo</a:t>
          </a:r>
          <a:endParaRPr lang="en-US"/>
        </a:p>
      </dgm:t>
    </dgm:pt>
    <dgm:pt modelId="{17D26287-6632-44BD-8C8B-5FF79F1653DC}" type="parTrans" cxnId="{65448D32-5DE6-49EE-B921-E763353A95B0}">
      <dgm:prSet/>
      <dgm:spPr/>
      <dgm:t>
        <a:bodyPr/>
        <a:lstStyle/>
        <a:p>
          <a:endParaRPr lang="en-US"/>
        </a:p>
      </dgm:t>
    </dgm:pt>
    <dgm:pt modelId="{75A8ECB7-0912-4140-988B-8EC6A51010D5}" type="sibTrans" cxnId="{65448D32-5DE6-49EE-B921-E763353A95B0}">
      <dgm:prSet/>
      <dgm:spPr/>
      <dgm:t>
        <a:bodyPr/>
        <a:lstStyle/>
        <a:p>
          <a:endParaRPr lang="en-US"/>
        </a:p>
      </dgm:t>
    </dgm:pt>
    <dgm:pt modelId="{7DFBFBF2-D030-49C2-8759-860B42258A60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pt-PT"/>
            <a:t>Sentido subjetivo</a:t>
          </a:r>
          <a:endParaRPr lang="en-US"/>
        </a:p>
      </dgm:t>
    </dgm:pt>
    <dgm:pt modelId="{70478965-BBE0-4A1F-9CC7-1973336DBB23}" type="parTrans" cxnId="{739C9854-6A27-43E2-BA95-AC6F29206CFB}">
      <dgm:prSet/>
      <dgm:spPr/>
      <dgm:t>
        <a:bodyPr/>
        <a:lstStyle/>
        <a:p>
          <a:endParaRPr lang="en-US"/>
        </a:p>
      </dgm:t>
    </dgm:pt>
    <dgm:pt modelId="{4FD4E071-7ACE-4FB5-AAA1-C82DCD7EE347}" type="sibTrans" cxnId="{739C9854-6A27-43E2-BA95-AC6F29206CFB}">
      <dgm:prSet/>
      <dgm:spPr/>
      <dgm:t>
        <a:bodyPr/>
        <a:lstStyle/>
        <a:p>
          <a:endParaRPr lang="en-US"/>
        </a:p>
      </dgm:t>
    </dgm:pt>
    <dgm:pt modelId="{067DB9CD-3FB2-3F41-9A39-7B1406E59373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Saber jurídico</a:t>
          </a:r>
        </a:p>
      </dgm:t>
    </dgm:pt>
    <dgm:pt modelId="{0DE11703-B8CB-D941-9ECB-89BA903DD332}" type="parTrans" cxnId="{A6802E20-DB29-2D4E-B330-7404A659C094}">
      <dgm:prSet/>
      <dgm:spPr/>
      <dgm:t>
        <a:bodyPr/>
        <a:lstStyle/>
        <a:p>
          <a:endParaRPr lang="pt-PT"/>
        </a:p>
      </dgm:t>
    </dgm:pt>
    <dgm:pt modelId="{AB6D71EF-B0D1-0C49-91DA-C0E9BC6D130A}" type="sibTrans" cxnId="{A6802E20-DB29-2D4E-B330-7404A659C094}">
      <dgm:prSet/>
      <dgm:spPr/>
      <dgm:t>
        <a:bodyPr/>
        <a:lstStyle/>
        <a:p>
          <a:endParaRPr lang="pt-PT"/>
        </a:p>
      </dgm:t>
    </dgm:pt>
    <dgm:pt modelId="{F60489FB-CBF2-49A6-AB3A-BBCB9BDB7FE4}" type="pres">
      <dgm:prSet presAssocID="{AA2268EA-4CCD-4815-8925-ACB68BBDD75C}" presName="root" presStyleCnt="0">
        <dgm:presLayoutVars>
          <dgm:dir/>
          <dgm:resizeHandles val="exact"/>
        </dgm:presLayoutVars>
      </dgm:prSet>
      <dgm:spPr/>
    </dgm:pt>
    <dgm:pt modelId="{6F17BFE1-514F-408E-B7BA-A6416A867139}" type="pres">
      <dgm:prSet presAssocID="{FA0AEF3F-1E91-4BBB-84CC-FF67B888D54D}" presName="compNode" presStyleCnt="0"/>
      <dgm:spPr/>
    </dgm:pt>
    <dgm:pt modelId="{D77E4022-3F7F-4794-A216-3D81DEBF8FB2}" type="pres">
      <dgm:prSet presAssocID="{FA0AEF3F-1E91-4BBB-84CC-FF67B888D54D}" presName="iconBgRect" presStyleLbl="bgShp" presStyleIdx="0" presStyleCnt="4"/>
      <dgm:spPr>
        <a:prstGeom prst="round2DiagRect">
          <a:avLst>
            <a:gd name="adj1" fmla="val 29727"/>
            <a:gd name="adj2" fmla="val 0"/>
          </a:avLst>
        </a:prstGeom>
      </dgm:spPr>
    </dgm:pt>
    <dgm:pt modelId="{5681413B-F28F-4331-80CF-D9A6F26D6CB0}" type="pres">
      <dgm:prSet presAssocID="{FA0AEF3F-1E91-4BBB-84CC-FF67B888D54D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210A492A-0C47-4774-BB67-A9DD4D744A5C}" type="pres">
      <dgm:prSet presAssocID="{FA0AEF3F-1E91-4BBB-84CC-FF67B888D54D}" presName="spaceRect" presStyleCnt="0"/>
      <dgm:spPr/>
    </dgm:pt>
    <dgm:pt modelId="{65B7660F-F2E6-44C5-9F2B-818C71F08E4E}" type="pres">
      <dgm:prSet presAssocID="{FA0AEF3F-1E91-4BBB-84CC-FF67B888D54D}" presName="textRect" presStyleLbl="revTx" presStyleIdx="0" presStyleCnt="4">
        <dgm:presLayoutVars>
          <dgm:chMax val="1"/>
          <dgm:chPref val="1"/>
        </dgm:presLayoutVars>
      </dgm:prSet>
      <dgm:spPr/>
    </dgm:pt>
    <dgm:pt modelId="{63ACF339-5890-4E84-82D5-A5F2BBD15E3F}" type="pres">
      <dgm:prSet presAssocID="{7C75F2DE-9F7A-46EA-9E2B-8E94F1144C13}" presName="sibTrans" presStyleCnt="0"/>
      <dgm:spPr/>
    </dgm:pt>
    <dgm:pt modelId="{AAD82D96-1A36-4881-A2AE-63AFDC8D8C18}" type="pres">
      <dgm:prSet presAssocID="{7399ABFF-07DA-45E8-9EEC-4FF2635ED4B1}" presName="compNode" presStyleCnt="0"/>
      <dgm:spPr/>
    </dgm:pt>
    <dgm:pt modelId="{0294CD14-696C-4A8F-BABE-51CC237AE53E}" type="pres">
      <dgm:prSet presAssocID="{7399ABFF-07DA-45E8-9EEC-4FF2635ED4B1}" presName="iconBgRect" presStyleLbl="bgShp" presStyleIdx="1" presStyleCnt="4"/>
      <dgm:spPr>
        <a:prstGeom prst="round2DiagRect">
          <a:avLst>
            <a:gd name="adj1" fmla="val 29727"/>
            <a:gd name="adj2" fmla="val 0"/>
          </a:avLst>
        </a:prstGeom>
      </dgm:spPr>
    </dgm:pt>
    <dgm:pt modelId="{E08D0F2B-4D36-4FFF-A759-F38364CD10F0}" type="pres">
      <dgm:prSet presAssocID="{7399ABFF-07DA-45E8-9EEC-4FF2635ED4B1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ullseye"/>
        </a:ext>
      </dgm:extLst>
    </dgm:pt>
    <dgm:pt modelId="{C1726F8D-9493-4801-B5B5-AA98FB91DE57}" type="pres">
      <dgm:prSet presAssocID="{7399ABFF-07DA-45E8-9EEC-4FF2635ED4B1}" presName="spaceRect" presStyleCnt="0"/>
      <dgm:spPr/>
    </dgm:pt>
    <dgm:pt modelId="{6A9114BB-2B1E-470C-848D-C17DF2D92C57}" type="pres">
      <dgm:prSet presAssocID="{7399ABFF-07DA-45E8-9EEC-4FF2635ED4B1}" presName="textRect" presStyleLbl="revTx" presStyleIdx="1" presStyleCnt="4">
        <dgm:presLayoutVars>
          <dgm:chMax val="1"/>
          <dgm:chPref val="1"/>
        </dgm:presLayoutVars>
      </dgm:prSet>
      <dgm:spPr/>
    </dgm:pt>
    <dgm:pt modelId="{0918C014-145C-4AE9-822E-D4F284B22F6B}" type="pres">
      <dgm:prSet presAssocID="{75A8ECB7-0912-4140-988B-8EC6A51010D5}" presName="sibTrans" presStyleCnt="0"/>
      <dgm:spPr/>
    </dgm:pt>
    <dgm:pt modelId="{2D633558-A4FD-4355-8345-6C38516F923C}" type="pres">
      <dgm:prSet presAssocID="{7DFBFBF2-D030-49C2-8759-860B42258A60}" presName="compNode" presStyleCnt="0"/>
      <dgm:spPr/>
    </dgm:pt>
    <dgm:pt modelId="{9787EFE6-E4FC-4B24-8DB1-37808F8905C7}" type="pres">
      <dgm:prSet presAssocID="{7DFBFBF2-D030-49C2-8759-860B42258A60}" presName="iconBgRect" presStyleLbl="bgShp" presStyleIdx="2" presStyleCnt="4"/>
      <dgm:spPr>
        <a:prstGeom prst="round2DiagRect">
          <a:avLst>
            <a:gd name="adj1" fmla="val 29727"/>
            <a:gd name="adj2" fmla="val 0"/>
          </a:avLst>
        </a:prstGeom>
      </dgm:spPr>
    </dgm:pt>
    <dgm:pt modelId="{3B406C88-F25B-4CAF-BBC3-41417E5789B9}" type="pres">
      <dgm:prSet presAssocID="{7DFBFBF2-D030-49C2-8759-860B42258A60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ustache Face with Solid Fill"/>
        </a:ext>
      </dgm:extLst>
    </dgm:pt>
    <dgm:pt modelId="{C5EAD65F-26E6-4C53-BEF9-8996A943833A}" type="pres">
      <dgm:prSet presAssocID="{7DFBFBF2-D030-49C2-8759-860B42258A60}" presName="spaceRect" presStyleCnt="0"/>
      <dgm:spPr/>
    </dgm:pt>
    <dgm:pt modelId="{905E3133-2836-4F5A-A32B-76837D97ECA6}" type="pres">
      <dgm:prSet presAssocID="{7DFBFBF2-D030-49C2-8759-860B42258A60}" presName="textRect" presStyleLbl="revTx" presStyleIdx="2" presStyleCnt="4">
        <dgm:presLayoutVars>
          <dgm:chMax val="1"/>
          <dgm:chPref val="1"/>
        </dgm:presLayoutVars>
      </dgm:prSet>
      <dgm:spPr/>
    </dgm:pt>
    <dgm:pt modelId="{CF0FA46A-54D8-4998-A3D3-B48FE4DB1C4D}" type="pres">
      <dgm:prSet presAssocID="{4FD4E071-7ACE-4FB5-AAA1-C82DCD7EE347}" presName="sibTrans" presStyleCnt="0"/>
      <dgm:spPr/>
    </dgm:pt>
    <dgm:pt modelId="{98CE237F-6D1C-4658-9687-6B232AA439A6}" type="pres">
      <dgm:prSet presAssocID="{067DB9CD-3FB2-3F41-9A39-7B1406E59373}" presName="compNode" presStyleCnt="0"/>
      <dgm:spPr/>
    </dgm:pt>
    <dgm:pt modelId="{3F798D41-3F25-46D6-9D2C-A94F1EAE049C}" type="pres">
      <dgm:prSet presAssocID="{067DB9CD-3FB2-3F41-9A39-7B1406E59373}" presName="iconBgRect" presStyleLbl="bgShp" presStyleIdx="3" presStyleCnt="4"/>
      <dgm:spPr>
        <a:prstGeom prst="round2DiagRect">
          <a:avLst>
            <a:gd name="adj1" fmla="val 29727"/>
            <a:gd name="adj2" fmla="val 0"/>
          </a:avLst>
        </a:prstGeom>
      </dgm:spPr>
    </dgm:pt>
    <dgm:pt modelId="{AAE3AC82-EA17-46DF-B776-9C9000F0D400}" type="pres">
      <dgm:prSet presAssocID="{067DB9CD-3FB2-3F41-9A39-7B1406E59373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cales of Justice"/>
        </a:ext>
      </dgm:extLst>
    </dgm:pt>
    <dgm:pt modelId="{DA242C5F-45BD-4829-AB20-842F20491400}" type="pres">
      <dgm:prSet presAssocID="{067DB9CD-3FB2-3F41-9A39-7B1406E59373}" presName="spaceRect" presStyleCnt="0"/>
      <dgm:spPr/>
    </dgm:pt>
    <dgm:pt modelId="{F477CD02-FE14-4C19-8D5F-9F60A917267D}" type="pres">
      <dgm:prSet presAssocID="{067DB9CD-3FB2-3F41-9A39-7B1406E59373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16A9B916-DC04-2E41-9DB2-21E6C456D3FF}" type="presOf" srcId="{7DFBFBF2-D030-49C2-8759-860B42258A60}" destId="{905E3133-2836-4F5A-A32B-76837D97ECA6}" srcOrd="0" destOrd="0" presId="urn:microsoft.com/office/officeart/2018/5/layout/IconLeafLabelList"/>
    <dgm:cxn modelId="{A6802E20-DB29-2D4E-B330-7404A659C094}" srcId="{AA2268EA-4CCD-4815-8925-ACB68BBDD75C}" destId="{067DB9CD-3FB2-3F41-9A39-7B1406E59373}" srcOrd="3" destOrd="0" parTransId="{0DE11703-B8CB-D941-9ECB-89BA903DD332}" sibTransId="{AB6D71EF-B0D1-0C49-91DA-C0E9BC6D130A}"/>
    <dgm:cxn modelId="{4E00C831-E257-43D1-8640-87ECC6E3613F}" srcId="{AA2268EA-4CCD-4815-8925-ACB68BBDD75C}" destId="{FA0AEF3F-1E91-4BBB-84CC-FF67B888D54D}" srcOrd="0" destOrd="0" parTransId="{515AF93E-25D4-481D-82EF-68EE220B67B2}" sibTransId="{7C75F2DE-9F7A-46EA-9E2B-8E94F1144C13}"/>
    <dgm:cxn modelId="{65448D32-5DE6-49EE-B921-E763353A95B0}" srcId="{AA2268EA-4CCD-4815-8925-ACB68BBDD75C}" destId="{7399ABFF-07DA-45E8-9EEC-4FF2635ED4B1}" srcOrd="1" destOrd="0" parTransId="{17D26287-6632-44BD-8C8B-5FF79F1653DC}" sibTransId="{75A8ECB7-0912-4140-988B-8EC6A51010D5}"/>
    <dgm:cxn modelId="{739C9854-6A27-43E2-BA95-AC6F29206CFB}" srcId="{AA2268EA-4CCD-4815-8925-ACB68BBDD75C}" destId="{7DFBFBF2-D030-49C2-8759-860B42258A60}" srcOrd="2" destOrd="0" parTransId="{70478965-BBE0-4A1F-9CC7-1973336DBB23}" sibTransId="{4FD4E071-7ACE-4FB5-AAA1-C82DCD7EE347}"/>
    <dgm:cxn modelId="{678F6D88-3F6A-B744-A0D2-209526FC19DE}" type="presOf" srcId="{AA2268EA-4CCD-4815-8925-ACB68BBDD75C}" destId="{F60489FB-CBF2-49A6-AB3A-BBCB9BDB7FE4}" srcOrd="0" destOrd="0" presId="urn:microsoft.com/office/officeart/2018/5/layout/IconLeafLabelList"/>
    <dgm:cxn modelId="{B2CA019A-E88B-624A-8BE9-DD0148E72E13}" type="presOf" srcId="{067DB9CD-3FB2-3F41-9A39-7B1406E59373}" destId="{F477CD02-FE14-4C19-8D5F-9F60A917267D}" srcOrd="0" destOrd="0" presId="urn:microsoft.com/office/officeart/2018/5/layout/IconLeafLabelList"/>
    <dgm:cxn modelId="{67DEE5CE-BF24-754E-8549-D3B05D7A4F98}" type="presOf" srcId="{7399ABFF-07DA-45E8-9EEC-4FF2635ED4B1}" destId="{6A9114BB-2B1E-470C-848D-C17DF2D92C57}" srcOrd="0" destOrd="0" presId="urn:microsoft.com/office/officeart/2018/5/layout/IconLeafLabelList"/>
    <dgm:cxn modelId="{05F185E3-9A68-1649-B9B6-82D985F76BA7}" type="presOf" srcId="{FA0AEF3F-1E91-4BBB-84CC-FF67B888D54D}" destId="{65B7660F-F2E6-44C5-9F2B-818C71F08E4E}" srcOrd="0" destOrd="0" presId="urn:microsoft.com/office/officeart/2018/5/layout/IconLeafLabelList"/>
    <dgm:cxn modelId="{7ADB1695-C9FE-5140-B370-D3773D2F239A}" type="presParOf" srcId="{F60489FB-CBF2-49A6-AB3A-BBCB9BDB7FE4}" destId="{6F17BFE1-514F-408E-B7BA-A6416A867139}" srcOrd="0" destOrd="0" presId="urn:microsoft.com/office/officeart/2018/5/layout/IconLeafLabelList"/>
    <dgm:cxn modelId="{F04C169A-8C88-014E-B18B-1993C8D25D14}" type="presParOf" srcId="{6F17BFE1-514F-408E-B7BA-A6416A867139}" destId="{D77E4022-3F7F-4794-A216-3D81DEBF8FB2}" srcOrd="0" destOrd="0" presId="urn:microsoft.com/office/officeart/2018/5/layout/IconLeafLabelList"/>
    <dgm:cxn modelId="{3AFF8FC4-8452-524B-90BB-2D1C19AD86D0}" type="presParOf" srcId="{6F17BFE1-514F-408E-B7BA-A6416A867139}" destId="{5681413B-F28F-4331-80CF-D9A6F26D6CB0}" srcOrd="1" destOrd="0" presId="urn:microsoft.com/office/officeart/2018/5/layout/IconLeafLabelList"/>
    <dgm:cxn modelId="{0213C4F0-D52A-8E4E-B910-874EC8D4CACE}" type="presParOf" srcId="{6F17BFE1-514F-408E-B7BA-A6416A867139}" destId="{210A492A-0C47-4774-BB67-A9DD4D744A5C}" srcOrd="2" destOrd="0" presId="urn:microsoft.com/office/officeart/2018/5/layout/IconLeafLabelList"/>
    <dgm:cxn modelId="{BBD01E55-15B4-8244-8903-C1B1BE180BF1}" type="presParOf" srcId="{6F17BFE1-514F-408E-B7BA-A6416A867139}" destId="{65B7660F-F2E6-44C5-9F2B-818C71F08E4E}" srcOrd="3" destOrd="0" presId="urn:microsoft.com/office/officeart/2018/5/layout/IconLeafLabelList"/>
    <dgm:cxn modelId="{327775C1-AC3B-8645-8C5B-57998561003E}" type="presParOf" srcId="{F60489FB-CBF2-49A6-AB3A-BBCB9BDB7FE4}" destId="{63ACF339-5890-4E84-82D5-A5F2BBD15E3F}" srcOrd="1" destOrd="0" presId="urn:microsoft.com/office/officeart/2018/5/layout/IconLeafLabelList"/>
    <dgm:cxn modelId="{D477E6D4-9186-7644-8057-D624AC9FD88A}" type="presParOf" srcId="{F60489FB-CBF2-49A6-AB3A-BBCB9BDB7FE4}" destId="{AAD82D96-1A36-4881-A2AE-63AFDC8D8C18}" srcOrd="2" destOrd="0" presId="urn:microsoft.com/office/officeart/2018/5/layout/IconLeafLabelList"/>
    <dgm:cxn modelId="{682F0030-804B-444F-9672-103F2E790FFD}" type="presParOf" srcId="{AAD82D96-1A36-4881-A2AE-63AFDC8D8C18}" destId="{0294CD14-696C-4A8F-BABE-51CC237AE53E}" srcOrd="0" destOrd="0" presId="urn:microsoft.com/office/officeart/2018/5/layout/IconLeafLabelList"/>
    <dgm:cxn modelId="{C19FE331-3536-0940-993F-181D66FC878D}" type="presParOf" srcId="{AAD82D96-1A36-4881-A2AE-63AFDC8D8C18}" destId="{E08D0F2B-4D36-4FFF-A759-F38364CD10F0}" srcOrd="1" destOrd="0" presId="urn:microsoft.com/office/officeart/2018/5/layout/IconLeafLabelList"/>
    <dgm:cxn modelId="{0DE1B897-1A65-E945-92CA-F9D706B7A48E}" type="presParOf" srcId="{AAD82D96-1A36-4881-A2AE-63AFDC8D8C18}" destId="{C1726F8D-9493-4801-B5B5-AA98FB91DE57}" srcOrd="2" destOrd="0" presId="urn:microsoft.com/office/officeart/2018/5/layout/IconLeafLabelList"/>
    <dgm:cxn modelId="{260BAD60-5135-EB4E-B5CF-7BE2B59E900C}" type="presParOf" srcId="{AAD82D96-1A36-4881-A2AE-63AFDC8D8C18}" destId="{6A9114BB-2B1E-470C-848D-C17DF2D92C57}" srcOrd="3" destOrd="0" presId="urn:microsoft.com/office/officeart/2018/5/layout/IconLeafLabelList"/>
    <dgm:cxn modelId="{D7380462-82A1-5044-93E4-780B753857C4}" type="presParOf" srcId="{F60489FB-CBF2-49A6-AB3A-BBCB9BDB7FE4}" destId="{0918C014-145C-4AE9-822E-D4F284B22F6B}" srcOrd="3" destOrd="0" presId="urn:microsoft.com/office/officeart/2018/5/layout/IconLeafLabelList"/>
    <dgm:cxn modelId="{BEF2D122-7B13-5F4C-86C5-1386A0C722FB}" type="presParOf" srcId="{F60489FB-CBF2-49A6-AB3A-BBCB9BDB7FE4}" destId="{2D633558-A4FD-4355-8345-6C38516F923C}" srcOrd="4" destOrd="0" presId="urn:microsoft.com/office/officeart/2018/5/layout/IconLeafLabelList"/>
    <dgm:cxn modelId="{3AB6534A-1D77-0249-A76B-54E380357ADE}" type="presParOf" srcId="{2D633558-A4FD-4355-8345-6C38516F923C}" destId="{9787EFE6-E4FC-4B24-8DB1-37808F8905C7}" srcOrd="0" destOrd="0" presId="urn:microsoft.com/office/officeart/2018/5/layout/IconLeafLabelList"/>
    <dgm:cxn modelId="{32562B48-4EC0-5248-B698-840EC7136726}" type="presParOf" srcId="{2D633558-A4FD-4355-8345-6C38516F923C}" destId="{3B406C88-F25B-4CAF-BBC3-41417E5789B9}" srcOrd="1" destOrd="0" presId="urn:microsoft.com/office/officeart/2018/5/layout/IconLeafLabelList"/>
    <dgm:cxn modelId="{E5B11961-5AE8-5444-95EA-A8BFBC833363}" type="presParOf" srcId="{2D633558-A4FD-4355-8345-6C38516F923C}" destId="{C5EAD65F-26E6-4C53-BEF9-8996A943833A}" srcOrd="2" destOrd="0" presId="urn:microsoft.com/office/officeart/2018/5/layout/IconLeafLabelList"/>
    <dgm:cxn modelId="{A7E61BE1-B80E-1040-9D71-97F106335CAA}" type="presParOf" srcId="{2D633558-A4FD-4355-8345-6C38516F923C}" destId="{905E3133-2836-4F5A-A32B-76837D97ECA6}" srcOrd="3" destOrd="0" presId="urn:microsoft.com/office/officeart/2018/5/layout/IconLeafLabelList"/>
    <dgm:cxn modelId="{F028E2C6-E845-B64A-BE18-4B5A6715FA57}" type="presParOf" srcId="{F60489FB-CBF2-49A6-AB3A-BBCB9BDB7FE4}" destId="{CF0FA46A-54D8-4998-A3D3-B48FE4DB1C4D}" srcOrd="5" destOrd="0" presId="urn:microsoft.com/office/officeart/2018/5/layout/IconLeafLabelList"/>
    <dgm:cxn modelId="{E9CAF64A-51A4-ED48-ABDE-78A3950E1896}" type="presParOf" srcId="{F60489FB-CBF2-49A6-AB3A-BBCB9BDB7FE4}" destId="{98CE237F-6D1C-4658-9687-6B232AA439A6}" srcOrd="6" destOrd="0" presId="urn:microsoft.com/office/officeart/2018/5/layout/IconLeafLabelList"/>
    <dgm:cxn modelId="{F30F2A00-AA5E-4B47-83F0-B4C5E6C47B78}" type="presParOf" srcId="{98CE237F-6D1C-4658-9687-6B232AA439A6}" destId="{3F798D41-3F25-46D6-9D2C-A94F1EAE049C}" srcOrd="0" destOrd="0" presId="urn:microsoft.com/office/officeart/2018/5/layout/IconLeafLabelList"/>
    <dgm:cxn modelId="{15362D63-C759-3145-8161-0FCF8C15D64C}" type="presParOf" srcId="{98CE237F-6D1C-4658-9687-6B232AA439A6}" destId="{AAE3AC82-EA17-46DF-B776-9C9000F0D400}" srcOrd="1" destOrd="0" presId="urn:microsoft.com/office/officeart/2018/5/layout/IconLeafLabelList"/>
    <dgm:cxn modelId="{374205D4-4702-574E-9287-49F57AA6EEEB}" type="presParOf" srcId="{98CE237F-6D1C-4658-9687-6B232AA439A6}" destId="{DA242C5F-45BD-4829-AB20-842F20491400}" srcOrd="2" destOrd="0" presId="urn:microsoft.com/office/officeart/2018/5/layout/IconLeafLabelList"/>
    <dgm:cxn modelId="{91BD3290-4B23-E842-B61F-651656C9BA25}" type="presParOf" srcId="{98CE237F-6D1C-4658-9687-6B232AA439A6}" destId="{F477CD02-FE14-4C19-8D5F-9F60A917267D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E8C0637-E833-4F45-B607-25BD1B911608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2CA91825-0985-4D79-99EE-C21721E78481}">
      <dgm:prSet custT="1"/>
      <dgm:spPr/>
      <dgm:t>
        <a:bodyPr/>
        <a:lstStyle/>
        <a:p>
          <a:r>
            <a:rPr lang="pt-PT" sz="2200" dirty="0"/>
            <a:t>No sentido de jurisprudência, enquanto </a:t>
          </a:r>
          <a:r>
            <a:rPr lang="pt-PT" sz="2200" i="1" dirty="0"/>
            <a:t>ciência do direito </a:t>
          </a:r>
          <a:r>
            <a:rPr lang="pt-PT" sz="2200" dirty="0"/>
            <a:t>ou a </a:t>
          </a:r>
          <a:r>
            <a:rPr lang="pt-PT" sz="2200" i="1" dirty="0"/>
            <a:t>arte do justo</a:t>
          </a:r>
          <a:r>
            <a:rPr lang="pt-PT" sz="2200" dirty="0"/>
            <a:t>.</a:t>
          </a:r>
          <a:endParaRPr lang="en-US" sz="2200" dirty="0"/>
        </a:p>
      </dgm:t>
    </dgm:pt>
    <dgm:pt modelId="{43DA06E5-17C0-42D9-B4D8-EEB8C24CAAEB}" type="parTrans" cxnId="{DF38CF75-1364-43A7-BA37-43071CC81E27}">
      <dgm:prSet/>
      <dgm:spPr/>
      <dgm:t>
        <a:bodyPr/>
        <a:lstStyle/>
        <a:p>
          <a:endParaRPr lang="en-US"/>
        </a:p>
      </dgm:t>
    </dgm:pt>
    <dgm:pt modelId="{1100B069-74E9-4360-A30A-D31376A4DAE8}" type="sibTrans" cxnId="{DF38CF75-1364-43A7-BA37-43071CC81E27}">
      <dgm:prSet/>
      <dgm:spPr/>
      <dgm:t>
        <a:bodyPr/>
        <a:lstStyle/>
        <a:p>
          <a:endParaRPr lang="en-US"/>
        </a:p>
      </dgm:t>
    </dgm:pt>
    <dgm:pt modelId="{25A326BE-2C9D-42BD-A7F5-A10A0EBE2590}">
      <dgm:prSet custT="1"/>
      <dgm:spPr/>
      <dgm:t>
        <a:bodyPr/>
        <a:lstStyle/>
        <a:p>
          <a:r>
            <a:rPr lang="pt-PT" sz="2200" dirty="0"/>
            <a:t>É usual a utilização de expressões da linguagem comum para referir o direito, como saber jurídico.</a:t>
          </a:r>
          <a:endParaRPr lang="en-US" sz="2200" dirty="0"/>
        </a:p>
      </dgm:t>
    </dgm:pt>
    <dgm:pt modelId="{74989367-6E47-4791-BE3D-B0A0C4678385}" type="parTrans" cxnId="{0593A159-18E6-4968-94C5-BBE5C7BA4253}">
      <dgm:prSet/>
      <dgm:spPr/>
      <dgm:t>
        <a:bodyPr/>
        <a:lstStyle/>
        <a:p>
          <a:endParaRPr lang="en-US"/>
        </a:p>
      </dgm:t>
    </dgm:pt>
    <dgm:pt modelId="{67A60A8E-E1D9-46CE-BC32-B8A427A1B476}" type="sibTrans" cxnId="{0593A159-18E6-4968-94C5-BBE5C7BA4253}">
      <dgm:prSet/>
      <dgm:spPr/>
      <dgm:t>
        <a:bodyPr/>
        <a:lstStyle/>
        <a:p>
          <a:endParaRPr lang="en-US"/>
        </a:p>
      </dgm:t>
    </dgm:pt>
    <dgm:pt modelId="{F51BEBA2-4704-3B48-8744-7C97CE24CFB4}" type="pres">
      <dgm:prSet presAssocID="{FE8C0637-E833-4F45-B607-25BD1B91160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836CD3F4-A5AC-A440-81CB-7D1C492ED80A}" type="pres">
      <dgm:prSet presAssocID="{2CA91825-0985-4D79-99EE-C21721E78481}" presName="hierRoot1" presStyleCnt="0"/>
      <dgm:spPr/>
    </dgm:pt>
    <dgm:pt modelId="{14FD6A98-A53B-A842-ACFB-6C81AF7A724B}" type="pres">
      <dgm:prSet presAssocID="{2CA91825-0985-4D79-99EE-C21721E78481}" presName="composite" presStyleCnt="0"/>
      <dgm:spPr/>
    </dgm:pt>
    <dgm:pt modelId="{F32633E5-85CA-9D48-8F48-3FCA1ECB1F21}" type="pres">
      <dgm:prSet presAssocID="{2CA91825-0985-4D79-99EE-C21721E78481}" presName="background" presStyleLbl="node0" presStyleIdx="0" presStyleCnt="2"/>
      <dgm:spPr/>
    </dgm:pt>
    <dgm:pt modelId="{3516A948-C5CF-BD47-B41C-A5ED55669FC8}" type="pres">
      <dgm:prSet presAssocID="{2CA91825-0985-4D79-99EE-C21721E78481}" presName="text" presStyleLbl="fgAcc0" presStyleIdx="0" presStyleCnt="2">
        <dgm:presLayoutVars>
          <dgm:chPref val="3"/>
        </dgm:presLayoutVars>
      </dgm:prSet>
      <dgm:spPr/>
    </dgm:pt>
    <dgm:pt modelId="{268F1381-34F0-6845-B113-27E695F516C9}" type="pres">
      <dgm:prSet presAssocID="{2CA91825-0985-4D79-99EE-C21721E78481}" presName="hierChild2" presStyleCnt="0"/>
      <dgm:spPr/>
    </dgm:pt>
    <dgm:pt modelId="{E147139A-3316-1F4B-8F13-8741A6BAE26C}" type="pres">
      <dgm:prSet presAssocID="{25A326BE-2C9D-42BD-A7F5-A10A0EBE2590}" presName="hierRoot1" presStyleCnt="0"/>
      <dgm:spPr/>
    </dgm:pt>
    <dgm:pt modelId="{F884D187-AB04-2B45-A33E-6ABCFE7B63C0}" type="pres">
      <dgm:prSet presAssocID="{25A326BE-2C9D-42BD-A7F5-A10A0EBE2590}" presName="composite" presStyleCnt="0"/>
      <dgm:spPr/>
    </dgm:pt>
    <dgm:pt modelId="{D4D0B75C-8AFD-3A43-B9AF-F25733D02147}" type="pres">
      <dgm:prSet presAssocID="{25A326BE-2C9D-42BD-A7F5-A10A0EBE2590}" presName="background" presStyleLbl="node0" presStyleIdx="1" presStyleCnt="2"/>
      <dgm:spPr/>
    </dgm:pt>
    <dgm:pt modelId="{1865F338-F394-9746-8E26-11C51C248A71}" type="pres">
      <dgm:prSet presAssocID="{25A326BE-2C9D-42BD-A7F5-A10A0EBE2590}" presName="text" presStyleLbl="fgAcc0" presStyleIdx="1" presStyleCnt="2">
        <dgm:presLayoutVars>
          <dgm:chPref val="3"/>
        </dgm:presLayoutVars>
      </dgm:prSet>
      <dgm:spPr/>
    </dgm:pt>
    <dgm:pt modelId="{4D0F3C0E-59AB-7148-908F-EB1C5453BE4B}" type="pres">
      <dgm:prSet presAssocID="{25A326BE-2C9D-42BD-A7F5-A10A0EBE2590}" presName="hierChild2" presStyleCnt="0"/>
      <dgm:spPr/>
    </dgm:pt>
  </dgm:ptLst>
  <dgm:cxnLst>
    <dgm:cxn modelId="{A2599053-9A53-3C4B-9725-A060E28B9839}" type="presOf" srcId="{2CA91825-0985-4D79-99EE-C21721E78481}" destId="{3516A948-C5CF-BD47-B41C-A5ED55669FC8}" srcOrd="0" destOrd="0" presId="urn:microsoft.com/office/officeart/2005/8/layout/hierarchy1"/>
    <dgm:cxn modelId="{8CBBA956-EE0C-4E4C-980C-D38811CB7281}" type="presOf" srcId="{FE8C0637-E833-4F45-B607-25BD1B911608}" destId="{F51BEBA2-4704-3B48-8744-7C97CE24CFB4}" srcOrd="0" destOrd="0" presId="urn:microsoft.com/office/officeart/2005/8/layout/hierarchy1"/>
    <dgm:cxn modelId="{0593A159-18E6-4968-94C5-BBE5C7BA4253}" srcId="{FE8C0637-E833-4F45-B607-25BD1B911608}" destId="{25A326BE-2C9D-42BD-A7F5-A10A0EBE2590}" srcOrd="1" destOrd="0" parTransId="{74989367-6E47-4791-BE3D-B0A0C4678385}" sibTransId="{67A60A8E-E1D9-46CE-BC32-B8A427A1B476}"/>
    <dgm:cxn modelId="{77CE4765-46E1-9346-9039-39BF587B7515}" type="presOf" srcId="{25A326BE-2C9D-42BD-A7F5-A10A0EBE2590}" destId="{1865F338-F394-9746-8E26-11C51C248A71}" srcOrd="0" destOrd="0" presId="urn:microsoft.com/office/officeart/2005/8/layout/hierarchy1"/>
    <dgm:cxn modelId="{DF38CF75-1364-43A7-BA37-43071CC81E27}" srcId="{FE8C0637-E833-4F45-B607-25BD1B911608}" destId="{2CA91825-0985-4D79-99EE-C21721E78481}" srcOrd="0" destOrd="0" parTransId="{43DA06E5-17C0-42D9-B4D8-EEB8C24CAAEB}" sibTransId="{1100B069-74E9-4360-A30A-D31376A4DAE8}"/>
    <dgm:cxn modelId="{41F3137F-1913-7943-9EEF-97C876D891E4}" type="presParOf" srcId="{F51BEBA2-4704-3B48-8744-7C97CE24CFB4}" destId="{836CD3F4-A5AC-A440-81CB-7D1C492ED80A}" srcOrd="0" destOrd="0" presId="urn:microsoft.com/office/officeart/2005/8/layout/hierarchy1"/>
    <dgm:cxn modelId="{CCF2F1AE-D914-7441-B04F-B60D5F557D23}" type="presParOf" srcId="{836CD3F4-A5AC-A440-81CB-7D1C492ED80A}" destId="{14FD6A98-A53B-A842-ACFB-6C81AF7A724B}" srcOrd="0" destOrd="0" presId="urn:microsoft.com/office/officeart/2005/8/layout/hierarchy1"/>
    <dgm:cxn modelId="{FC28E19D-76EB-674A-98AF-D462CD4468E1}" type="presParOf" srcId="{14FD6A98-A53B-A842-ACFB-6C81AF7A724B}" destId="{F32633E5-85CA-9D48-8F48-3FCA1ECB1F21}" srcOrd="0" destOrd="0" presId="urn:microsoft.com/office/officeart/2005/8/layout/hierarchy1"/>
    <dgm:cxn modelId="{AAD84D88-AA7D-C640-8CFF-9E67CD242DB3}" type="presParOf" srcId="{14FD6A98-A53B-A842-ACFB-6C81AF7A724B}" destId="{3516A948-C5CF-BD47-B41C-A5ED55669FC8}" srcOrd="1" destOrd="0" presId="urn:microsoft.com/office/officeart/2005/8/layout/hierarchy1"/>
    <dgm:cxn modelId="{EC0157CA-8D7F-C74F-ACA1-D3840D3E6607}" type="presParOf" srcId="{836CD3F4-A5AC-A440-81CB-7D1C492ED80A}" destId="{268F1381-34F0-6845-B113-27E695F516C9}" srcOrd="1" destOrd="0" presId="urn:microsoft.com/office/officeart/2005/8/layout/hierarchy1"/>
    <dgm:cxn modelId="{37FB775E-8974-E543-8D08-D895A8EC539C}" type="presParOf" srcId="{F51BEBA2-4704-3B48-8744-7C97CE24CFB4}" destId="{E147139A-3316-1F4B-8F13-8741A6BAE26C}" srcOrd="1" destOrd="0" presId="urn:microsoft.com/office/officeart/2005/8/layout/hierarchy1"/>
    <dgm:cxn modelId="{518C1B49-3D4C-0944-B8D2-01F2D1C2D293}" type="presParOf" srcId="{E147139A-3316-1F4B-8F13-8741A6BAE26C}" destId="{F884D187-AB04-2B45-A33E-6ABCFE7B63C0}" srcOrd="0" destOrd="0" presId="urn:microsoft.com/office/officeart/2005/8/layout/hierarchy1"/>
    <dgm:cxn modelId="{CC278807-9882-5A42-8E73-07C6EE87C981}" type="presParOf" srcId="{F884D187-AB04-2B45-A33E-6ABCFE7B63C0}" destId="{D4D0B75C-8AFD-3A43-B9AF-F25733D02147}" srcOrd="0" destOrd="0" presId="urn:microsoft.com/office/officeart/2005/8/layout/hierarchy1"/>
    <dgm:cxn modelId="{B024CD6D-8E58-0440-B72F-1ACD4C7D4973}" type="presParOf" srcId="{F884D187-AB04-2B45-A33E-6ABCFE7B63C0}" destId="{1865F338-F394-9746-8E26-11C51C248A71}" srcOrd="1" destOrd="0" presId="urn:microsoft.com/office/officeart/2005/8/layout/hierarchy1"/>
    <dgm:cxn modelId="{F96099BE-6310-584E-A539-4A163C03AC25}" type="presParOf" srcId="{E147139A-3316-1F4B-8F13-8741A6BAE26C}" destId="{4D0F3C0E-59AB-7148-908F-EB1C5453BE4B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D4D093C-B6F1-43F6-A8DE-61F4D11F10DA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959F3A15-3606-4645-8E3B-689D21B60ECC}">
      <dgm:prSet custT="1"/>
      <dgm:spPr/>
      <dgm:t>
        <a:bodyPr/>
        <a:lstStyle/>
        <a:p>
          <a:r>
            <a:rPr lang="pt-PT" sz="1400" dirty="0"/>
            <a:t>Para esta teoria, o direito é um fenómeno histórico, mas não se acha inteiramente condicionado pela história, pois apresenta uma constante </a:t>
          </a:r>
          <a:r>
            <a:rPr lang="pt-PT" sz="1400" b="1" dirty="0"/>
            <a:t>axiológica!</a:t>
          </a:r>
          <a:endParaRPr lang="en-US" sz="1400" dirty="0"/>
        </a:p>
      </dgm:t>
    </dgm:pt>
    <dgm:pt modelId="{FFC9F29D-50FD-4AC8-BE5A-7FD6B9219341}" type="parTrans" cxnId="{5B38EC3F-AA14-4951-A22E-831A34D1AADB}">
      <dgm:prSet/>
      <dgm:spPr/>
      <dgm:t>
        <a:bodyPr/>
        <a:lstStyle/>
        <a:p>
          <a:endParaRPr lang="en-US"/>
        </a:p>
      </dgm:t>
    </dgm:pt>
    <dgm:pt modelId="{2E1B1B76-1791-4EA1-8D8D-84703EB0C263}" type="sibTrans" cxnId="{5B38EC3F-AA14-4951-A22E-831A34D1AADB}">
      <dgm:prSet/>
      <dgm:spPr/>
      <dgm:t>
        <a:bodyPr/>
        <a:lstStyle/>
        <a:p>
          <a:endParaRPr lang="en-US"/>
        </a:p>
      </dgm:t>
    </dgm:pt>
    <dgm:pt modelId="{E91C3E6B-AEFC-4AD2-8C49-18CF5223A288}">
      <dgm:prSet/>
      <dgm:spPr/>
      <dgm:t>
        <a:bodyPr/>
        <a:lstStyle/>
        <a:p>
          <a:r>
            <a:rPr lang="pt-PT" dirty="0"/>
            <a:t>O direito em </a:t>
          </a:r>
          <a:r>
            <a:rPr lang="pt-PT" b="1" dirty="0"/>
            <a:t>três dimensões</a:t>
          </a:r>
          <a:r>
            <a:rPr lang="pt-PT" dirty="0"/>
            <a:t>:</a:t>
          </a:r>
          <a:endParaRPr lang="en-US" dirty="0"/>
        </a:p>
      </dgm:t>
    </dgm:pt>
    <dgm:pt modelId="{3384CD09-6E0E-453C-8D67-4694A43178C5}" type="parTrans" cxnId="{D26DB9D2-0094-43AB-8EC9-F1DBF496A33E}">
      <dgm:prSet/>
      <dgm:spPr/>
      <dgm:t>
        <a:bodyPr/>
        <a:lstStyle/>
        <a:p>
          <a:endParaRPr lang="en-US"/>
        </a:p>
      </dgm:t>
    </dgm:pt>
    <dgm:pt modelId="{7E7537EC-F9DA-47FE-907D-4887D8C4AC47}" type="sibTrans" cxnId="{D26DB9D2-0094-43AB-8EC9-F1DBF496A33E}">
      <dgm:prSet/>
      <dgm:spPr/>
      <dgm:t>
        <a:bodyPr/>
        <a:lstStyle/>
        <a:p>
          <a:endParaRPr lang="en-US"/>
        </a:p>
      </dgm:t>
    </dgm:pt>
    <dgm:pt modelId="{48A39AE2-68BB-4F7E-910C-0B59516774BD}">
      <dgm:prSet/>
      <dgm:spPr/>
      <dgm:t>
        <a:bodyPr/>
        <a:lstStyle/>
        <a:p>
          <a:r>
            <a:rPr lang="pt-PT" dirty="0"/>
            <a:t>1) Dimensão </a:t>
          </a:r>
          <a:r>
            <a:rPr lang="pt-PT" b="1" dirty="0"/>
            <a:t>fáctica </a:t>
          </a:r>
          <a:r>
            <a:rPr lang="pt-PT" dirty="0"/>
            <a:t>– a efetividade social e histórica do direito</a:t>
          </a:r>
          <a:endParaRPr lang="en-US" dirty="0"/>
        </a:p>
      </dgm:t>
    </dgm:pt>
    <dgm:pt modelId="{0984C29C-F221-4812-83BE-4156C90007C5}" type="parTrans" cxnId="{F0EDC8D4-A274-4A2E-B33A-AABCC75146EC}">
      <dgm:prSet/>
      <dgm:spPr/>
      <dgm:t>
        <a:bodyPr/>
        <a:lstStyle/>
        <a:p>
          <a:endParaRPr lang="en-US"/>
        </a:p>
      </dgm:t>
    </dgm:pt>
    <dgm:pt modelId="{45B286DD-726E-422C-8824-EC0226BA63B1}" type="sibTrans" cxnId="{F0EDC8D4-A274-4A2E-B33A-AABCC75146EC}">
      <dgm:prSet/>
      <dgm:spPr/>
      <dgm:t>
        <a:bodyPr/>
        <a:lstStyle/>
        <a:p>
          <a:endParaRPr lang="en-US"/>
        </a:p>
      </dgm:t>
    </dgm:pt>
    <dgm:pt modelId="{ECCCC634-98E8-46A3-BAFC-2309F1E53C7F}">
      <dgm:prSet/>
      <dgm:spPr/>
      <dgm:t>
        <a:bodyPr/>
        <a:lstStyle/>
        <a:p>
          <a:r>
            <a:rPr lang="pt-PT"/>
            <a:t>2) Dimensão </a:t>
          </a:r>
          <a:r>
            <a:rPr lang="pt-PT" b="1"/>
            <a:t>axiológica </a:t>
          </a:r>
          <a:r>
            <a:rPr lang="pt-PT"/>
            <a:t>– o direito cuida de um valor: a justiça</a:t>
          </a:r>
          <a:endParaRPr lang="en-US"/>
        </a:p>
      </dgm:t>
    </dgm:pt>
    <dgm:pt modelId="{AEDDFCDF-469A-4BA0-8516-CE06D97600A5}" type="parTrans" cxnId="{882912B8-EFB0-4CBD-B4A8-2ACDD5DE636C}">
      <dgm:prSet/>
      <dgm:spPr/>
      <dgm:t>
        <a:bodyPr/>
        <a:lstStyle/>
        <a:p>
          <a:endParaRPr lang="en-US"/>
        </a:p>
      </dgm:t>
    </dgm:pt>
    <dgm:pt modelId="{18E2DDC3-BCE3-4955-BF48-D26B63B5DE09}" type="sibTrans" cxnId="{882912B8-EFB0-4CBD-B4A8-2ACDD5DE636C}">
      <dgm:prSet/>
      <dgm:spPr/>
      <dgm:t>
        <a:bodyPr/>
        <a:lstStyle/>
        <a:p>
          <a:endParaRPr lang="en-US"/>
        </a:p>
      </dgm:t>
    </dgm:pt>
    <dgm:pt modelId="{B666ECCF-1F16-41C4-8102-5CC4E79DECAE}">
      <dgm:prSet/>
      <dgm:spPr/>
      <dgm:t>
        <a:bodyPr/>
        <a:lstStyle/>
        <a:p>
          <a:r>
            <a:rPr lang="pt-PT"/>
            <a:t>3) Dimensão </a:t>
          </a:r>
          <a:r>
            <a:rPr lang="pt-PT" b="1"/>
            <a:t>normativa</a:t>
          </a:r>
          <a:r>
            <a:rPr lang="pt-PT"/>
            <a:t> – o direito como ordenamento ou conjunto de normas</a:t>
          </a:r>
          <a:endParaRPr lang="en-US"/>
        </a:p>
      </dgm:t>
    </dgm:pt>
    <dgm:pt modelId="{C2F2D9E0-FA21-42CE-A9E0-A95FAB7E4A50}" type="parTrans" cxnId="{AB0AAF28-4624-4BA9-81DF-2222EFF45BEB}">
      <dgm:prSet/>
      <dgm:spPr/>
      <dgm:t>
        <a:bodyPr/>
        <a:lstStyle/>
        <a:p>
          <a:endParaRPr lang="en-US"/>
        </a:p>
      </dgm:t>
    </dgm:pt>
    <dgm:pt modelId="{C8210A9B-FF59-4627-951D-D81711B662B4}" type="sibTrans" cxnId="{AB0AAF28-4624-4BA9-81DF-2222EFF45BEB}">
      <dgm:prSet/>
      <dgm:spPr/>
      <dgm:t>
        <a:bodyPr/>
        <a:lstStyle/>
        <a:p>
          <a:endParaRPr lang="en-US"/>
        </a:p>
      </dgm:t>
    </dgm:pt>
    <dgm:pt modelId="{9983F576-6543-9F49-82F8-79F3AEDD7FB0}" type="pres">
      <dgm:prSet presAssocID="{FD4D093C-B6F1-43F6-A8DE-61F4D11F10DA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D59D0F08-BD4E-EF42-A05C-29CB737C99DF}" type="pres">
      <dgm:prSet presAssocID="{959F3A15-3606-4645-8E3B-689D21B60ECC}" presName="hierRoot1" presStyleCnt="0"/>
      <dgm:spPr/>
    </dgm:pt>
    <dgm:pt modelId="{EB265768-C4F2-DF4F-A49E-EE7DABDDF635}" type="pres">
      <dgm:prSet presAssocID="{959F3A15-3606-4645-8E3B-689D21B60ECC}" presName="composite" presStyleCnt="0"/>
      <dgm:spPr/>
    </dgm:pt>
    <dgm:pt modelId="{C1BA3DB0-9125-C147-89EB-56C362A3E50B}" type="pres">
      <dgm:prSet presAssocID="{959F3A15-3606-4645-8E3B-689D21B60ECC}" presName="background" presStyleLbl="node0" presStyleIdx="0" presStyleCnt="2"/>
      <dgm:spPr/>
    </dgm:pt>
    <dgm:pt modelId="{4B6CE972-A588-C949-98EA-9B76BC1A32AC}" type="pres">
      <dgm:prSet presAssocID="{959F3A15-3606-4645-8E3B-689D21B60ECC}" presName="text" presStyleLbl="fgAcc0" presStyleIdx="0" presStyleCnt="2">
        <dgm:presLayoutVars>
          <dgm:chPref val="3"/>
        </dgm:presLayoutVars>
      </dgm:prSet>
      <dgm:spPr/>
    </dgm:pt>
    <dgm:pt modelId="{C51F18FA-7216-CA41-B82D-F0B33F2F8206}" type="pres">
      <dgm:prSet presAssocID="{959F3A15-3606-4645-8E3B-689D21B60ECC}" presName="hierChild2" presStyleCnt="0"/>
      <dgm:spPr/>
    </dgm:pt>
    <dgm:pt modelId="{A97AB517-B429-7448-9855-B22D9A38DB03}" type="pres">
      <dgm:prSet presAssocID="{E91C3E6B-AEFC-4AD2-8C49-18CF5223A288}" presName="hierRoot1" presStyleCnt="0"/>
      <dgm:spPr/>
    </dgm:pt>
    <dgm:pt modelId="{9CF5F5F6-D9A7-2D4E-B227-3634ED511E17}" type="pres">
      <dgm:prSet presAssocID="{E91C3E6B-AEFC-4AD2-8C49-18CF5223A288}" presName="composite" presStyleCnt="0"/>
      <dgm:spPr/>
    </dgm:pt>
    <dgm:pt modelId="{D6D0D3BB-9180-BE49-AF46-F41F93EF168B}" type="pres">
      <dgm:prSet presAssocID="{E91C3E6B-AEFC-4AD2-8C49-18CF5223A288}" presName="background" presStyleLbl="node0" presStyleIdx="1" presStyleCnt="2"/>
      <dgm:spPr/>
    </dgm:pt>
    <dgm:pt modelId="{DF037295-9134-0148-9B70-639C3B3081BA}" type="pres">
      <dgm:prSet presAssocID="{E91C3E6B-AEFC-4AD2-8C49-18CF5223A288}" presName="text" presStyleLbl="fgAcc0" presStyleIdx="1" presStyleCnt="2">
        <dgm:presLayoutVars>
          <dgm:chPref val="3"/>
        </dgm:presLayoutVars>
      </dgm:prSet>
      <dgm:spPr/>
    </dgm:pt>
    <dgm:pt modelId="{6C057BDF-3205-1247-8792-4EE9950DFF30}" type="pres">
      <dgm:prSet presAssocID="{E91C3E6B-AEFC-4AD2-8C49-18CF5223A288}" presName="hierChild2" presStyleCnt="0"/>
      <dgm:spPr/>
    </dgm:pt>
    <dgm:pt modelId="{1C88618A-BEA1-6F44-A045-12248FA5210A}" type="pres">
      <dgm:prSet presAssocID="{0984C29C-F221-4812-83BE-4156C90007C5}" presName="Name10" presStyleLbl="parChTrans1D2" presStyleIdx="0" presStyleCnt="3"/>
      <dgm:spPr/>
    </dgm:pt>
    <dgm:pt modelId="{20EE135E-915B-E044-9F6C-A917CCDF3BF6}" type="pres">
      <dgm:prSet presAssocID="{48A39AE2-68BB-4F7E-910C-0B59516774BD}" presName="hierRoot2" presStyleCnt="0"/>
      <dgm:spPr/>
    </dgm:pt>
    <dgm:pt modelId="{12BB11E6-189D-1147-A0B3-C1D9E9D0B74C}" type="pres">
      <dgm:prSet presAssocID="{48A39AE2-68BB-4F7E-910C-0B59516774BD}" presName="composite2" presStyleCnt="0"/>
      <dgm:spPr/>
    </dgm:pt>
    <dgm:pt modelId="{1E8CEDD0-8A78-5847-96BA-09CB0B400F6D}" type="pres">
      <dgm:prSet presAssocID="{48A39AE2-68BB-4F7E-910C-0B59516774BD}" presName="background2" presStyleLbl="node2" presStyleIdx="0" presStyleCnt="3"/>
      <dgm:spPr/>
    </dgm:pt>
    <dgm:pt modelId="{DB1B6061-6F80-6547-87E5-F8A895C4B52B}" type="pres">
      <dgm:prSet presAssocID="{48A39AE2-68BB-4F7E-910C-0B59516774BD}" presName="text2" presStyleLbl="fgAcc2" presStyleIdx="0" presStyleCnt="3">
        <dgm:presLayoutVars>
          <dgm:chPref val="3"/>
        </dgm:presLayoutVars>
      </dgm:prSet>
      <dgm:spPr/>
    </dgm:pt>
    <dgm:pt modelId="{F957A9EC-406F-934E-97F5-FAAB8D28E908}" type="pres">
      <dgm:prSet presAssocID="{48A39AE2-68BB-4F7E-910C-0B59516774BD}" presName="hierChild3" presStyleCnt="0"/>
      <dgm:spPr/>
    </dgm:pt>
    <dgm:pt modelId="{C54D6013-B59D-0F4E-822C-5FD10504E87A}" type="pres">
      <dgm:prSet presAssocID="{AEDDFCDF-469A-4BA0-8516-CE06D97600A5}" presName="Name10" presStyleLbl="parChTrans1D2" presStyleIdx="1" presStyleCnt="3"/>
      <dgm:spPr/>
    </dgm:pt>
    <dgm:pt modelId="{537F32C7-D5DC-474E-B853-C4CD4BCFEFA5}" type="pres">
      <dgm:prSet presAssocID="{ECCCC634-98E8-46A3-BAFC-2309F1E53C7F}" presName="hierRoot2" presStyleCnt="0"/>
      <dgm:spPr/>
    </dgm:pt>
    <dgm:pt modelId="{D4B60C11-DA16-654D-9370-17BE5FD59906}" type="pres">
      <dgm:prSet presAssocID="{ECCCC634-98E8-46A3-BAFC-2309F1E53C7F}" presName="composite2" presStyleCnt="0"/>
      <dgm:spPr/>
    </dgm:pt>
    <dgm:pt modelId="{F56343BB-892E-8E41-9F5F-760282159B79}" type="pres">
      <dgm:prSet presAssocID="{ECCCC634-98E8-46A3-BAFC-2309F1E53C7F}" presName="background2" presStyleLbl="node2" presStyleIdx="1" presStyleCnt="3"/>
      <dgm:spPr/>
    </dgm:pt>
    <dgm:pt modelId="{7A5CB90D-0134-5240-AE9D-CC2E66CC308E}" type="pres">
      <dgm:prSet presAssocID="{ECCCC634-98E8-46A3-BAFC-2309F1E53C7F}" presName="text2" presStyleLbl="fgAcc2" presStyleIdx="1" presStyleCnt="3">
        <dgm:presLayoutVars>
          <dgm:chPref val="3"/>
        </dgm:presLayoutVars>
      </dgm:prSet>
      <dgm:spPr/>
    </dgm:pt>
    <dgm:pt modelId="{FA015E9E-5C59-1945-AC9B-6810945FC60E}" type="pres">
      <dgm:prSet presAssocID="{ECCCC634-98E8-46A3-BAFC-2309F1E53C7F}" presName="hierChild3" presStyleCnt="0"/>
      <dgm:spPr/>
    </dgm:pt>
    <dgm:pt modelId="{7127EAE6-E981-EC4F-8005-FC18792831B0}" type="pres">
      <dgm:prSet presAssocID="{C2F2D9E0-FA21-42CE-A9E0-A95FAB7E4A50}" presName="Name10" presStyleLbl="parChTrans1D2" presStyleIdx="2" presStyleCnt="3"/>
      <dgm:spPr/>
    </dgm:pt>
    <dgm:pt modelId="{C8E567CE-5A83-CC4F-A70F-7D37909D03F4}" type="pres">
      <dgm:prSet presAssocID="{B666ECCF-1F16-41C4-8102-5CC4E79DECAE}" presName="hierRoot2" presStyleCnt="0"/>
      <dgm:spPr/>
    </dgm:pt>
    <dgm:pt modelId="{5CEFF42F-2C31-6942-B9DA-135DE633313A}" type="pres">
      <dgm:prSet presAssocID="{B666ECCF-1F16-41C4-8102-5CC4E79DECAE}" presName="composite2" presStyleCnt="0"/>
      <dgm:spPr/>
    </dgm:pt>
    <dgm:pt modelId="{8C18F560-551D-5C4D-9BB9-5A81A7859736}" type="pres">
      <dgm:prSet presAssocID="{B666ECCF-1F16-41C4-8102-5CC4E79DECAE}" presName="background2" presStyleLbl="node2" presStyleIdx="2" presStyleCnt="3"/>
      <dgm:spPr/>
    </dgm:pt>
    <dgm:pt modelId="{8097970F-110D-5344-84BB-20738129DB84}" type="pres">
      <dgm:prSet presAssocID="{B666ECCF-1F16-41C4-8102-5CC4E79DECAE}" presName="text2" presStyleLbl="fgAcc2" presStyleIdx="2" presStyleCnt="3">
        <dgm:presLayoutVars>
          <dgm:chPref val="3"/>
        </dgm:presLayoutVars>
      </dgm:prSet>
      <dgm:spPr/>
    </dgm:pt>
    <dgm:pt modelId="{69269652-0C9E-7E44-A401-1EE7C20C4E4D}" type="pres">
      <dgm:prSet presAssocID="{B666ECCF-1F16-41C4-8102-5CC4E79DECAE}" presName="hierChild3" presStyleCnt="0"/>
      <dgm:spPr/>
    </dgm:pt>
  </dgm:ptLst>
  <dgm:cxnLst>
    <dgm:cxn modelId="{53622222-7D8F-EB42-BD69-C5E9FA7A71BF}" type="presOf" srcId="{E91C3E6B-AEFC-4AD2-8C49-18CF5223A288}" destId="{DF037295-9134-0148-9B70-639C3B3081BA}" srcOrd="0" destOrd="0" presId="urn:microsoft.com/office/officeart/2005/8/layout/hierarchy1"/>
    <dgm:cxn modelId="{AB0AAF28-4624-4BA9-81DF-2222EFF45BEB}" srcId="{E91C3E6B-AEFC-4AD2-8C49-18CF5223A288}" destId="{B666ECCF-1F16-41C4-8102-5CC4E79DECAE}" srcOrd="2" destOrd="0" parTransId="{C2F2D9E0-FA21-42CE-A9E0-A95FAB7E4A50}" sibTransId="{C8210A9B-FF59-4627-951D-D81711B662B4}"/>
    <dgm:cxn modelId="{C8A14C33-34DA-4741-B543-2AFFEF3FFB99}" type="presOf" srcId="{0984C29C-F221-4812-83BE-4156C90007C5}" destId="{1C88618A-BEA1-6F44-A045-12248FA5210A}" srcOrd="0" destOrd="0" presId="urn:microsoft.com/office/officeart/2005/8/layout/hierarchy1"/>
    <dgm:cxn modelId="{5B38EC3F-AA14-4951-A22E-831A34D1AADB}" srcId="{FD4D093C-B6F1-43F6-A8DE-61F4D11F10DA}" destId="{959F3A15-3606-4645-8E3B-689D21B60ECC}" srcOrd="0" destOrd="0" parTransId="{FFC9F29D-50FD-4AC8-BE5A-7FD6B9219341}" sibTransId="{2E1B1B76-1791-4EA1-8D8D-84703EB0C263}"/>
    <dgm:cxn modelId="{0706654C-AF85-304C-9F92-9699BB438427}" type="presOf" srcId="{959F3A15-3606-4645-8E3B-689D21B60ECC}" destId="{4B6CE972-A588-C949-98EA-9B76BC1A32AC}" srcOrd="0" destOrd="0" presId="urn:microsoft.com/office/officeart/2005/8/layout/hierarchy1"/>
    <dgm:cxn modelId="{39FF917D-55D1-3D47-B42E-8C4FB874B016}" type="presOf" srcId="{FD4D093C-B6F1-43F6-A8DE-61F4D11F10DA}" destId="{9983F576-6543-9F49-82F8-79F3AEDD7FB0}" srcOrd="0" destOrd="0" presId="urn:microsoft.com/office/officeart/2005/8/layout/hierarchy1"/>
    <dgm:cxn modelId="{3D997897-FEB8-C743-B6FF-A2E586452D3E}" type="presOf" srcId="{AEDDFCDF-469A-4BA0-8516-CE06D97600A5}" destId="{C54D6013-B59D-0F4E-822C-5FD10504E87A}" srcOrd="0" destOrd="0" presId="urn:microsoft.com/office/officeart/2005/8/layout/hierarchy1"/>
    <dgm:cxn modelId="{9382E098-4970-344C-9B7A-A0BC52D5583A}" type="presOf" srcId="{48A39AE2-68BB-4F7E-910C-0B59516774BD}" destId="{DB1B6061-6F80-6547-87E5-F8A895C4B52B}" srcOrd="0" destOrd="0" presId="urn:microsoft.com/office/officeart/2005/8/layout/hierarchy1"/>
    <dgm:cxn modelId="{882912B8-EFB0-4CBD-B4A8-2ACDD5DE636C}" srcId="{E91C3E6B-AEFC-4AD2-8C49-18CF5223A288}" destId="{ECCCC634-98E8-46A3-BAFC-2309F1E53C7F}" srcOrd="1" destOrd="0" parTransId="{AEDDFCDF-469A-4BA0-8516-CE06D97600A5}" sibTransId="{18E2DDC3-BCE3-4955-BF48-D26B63B5DE09}"/>
    <dgm:cxn modelId="{85CB4FCC-2D9D-414D-A427-DA015ECC9C8B}" type="presOf" srcId="{C2F2D9E0-FA21-42CE-A9E0-A95FAB7E4A50}" destId="{7127EAE6-E981-EC4F-8005-FC18792831B0}" srcOrd="0" destOrd="0" presId="urn:microsoft.com/office/officeart/2005/8/layout/hierarchy1"/>
    <dgm:cxn modelId="{B5F86FCC-EA43-B44D-BFE9-1BA8D9D190FE}" type="presOf" srcId="{ECCCC634-98E8-46A3-BAFC-2309F1E53C7F}" destId="{7A5CB90D-0134-5240-AE9D-CC2E66CC308E}" srcOrd="0" destOrd="0" presId="urn:microsoft.com/office/officeart/2005/8/layout/hierarchy1"/>
    <dgm:cxn modelId="{D26DB9D2-0094-43AB-8EC9-F1DBF496A33E}" srcId="{FD4D093C-B6F1-43F6-A8DE-61F4D11F10DA}" destId="{E91C3E6B-AEFC-4AD2-8C49-18CF5223A288}" srcOrd="1" destOrd="0" parTransId="{3384CD09-6E0E-453C-8D67-4694A43178C5}" sibTransId="{7E7537EC-F9DA-47FE-907D-4887D8C4AC47}"/>
    <dgm:cxn modelId="{F0EDC8D4-A274-4A2E-B33A-AABCC75146EC}" srcId="{E91C3E6B-AEFC-4AD2-8C49-18CF5223A288}" destId="{48A39AE2-68BB-4F7E-910C-0B59516774BD}" srcOrd="0" destOrd="0" parTransId="{0984C29C-F221-4812-83BE-4156C90007C5}" sibTransId="{45B286DD-726E-422C-8824-EC0226BA63B1}"/>
    <dgm:cxn modelId="{CB91F7F1-4323-3A4A-A4CE-C2715AAA5CFF}" type="presOf" srcId="{B666ECCF-1F16-41C4-8102-5CC4E79DECAE}" destId="{8097970F-110D-5344-84BB-20738129DB84}" srcOrd="0" destOrd="0" presId="urn:microsoft.com/office/officeart/2005/8/layout/hierarchy1"/>
    <dgm:cxn modelId="{EFF87CD2-8904-6D4D-81C3-F0599CD0D21E}" type="presParOf" srcId="{9983F576-6543-9F49-82F8-79F3AEDD7FB0}" destId="{D59D0F08-BD4E-EF42-A05C-29CB737C99DF}" srcOrd="0" destOrd="0" presId="urn:microsoft.com/office/officeart/2005/8/layout/hierarchy1"/>
    <dgm:cxn modelId="{80ED7EE0-F23B-E847-984C-F700A57774B4}" type="presParOf" srcId="{D59D0F08-BD4E-EF42-A05C-29CB737C99DF}" destId="{EB265768-C4F2-DF4F-A49E-EE7DABDDF635}" srcOrd="0" destOrd="0" presId="urn:microsoft.com/office/officeart/2005/8/layout/hierarchy1"/>
    <dgm:cxn modelId="{3954C7D8-1168-AC44-B1D4-E3E3102F76FC}" type="presParOf" srcId="{EB265768-C4F2-DF4F-A49E-EE7DABDDF635}" destId="{C1BA3DB0-9125-C147-89EB-56C362A3E50B}" srcOrd="0" destOrd="0" presId="urn:microsoft.com/office/officeart/2005/8/layout/hierarchy1"/>
    <dgm:cxn modelId="{E239D7CF-E943-464C-8E05-C4DCE777D850}" type="presParOf" srcId="{EB265768-C4F2-DF4F-A49E-EE7DABDDF635}" destId="{4B6CE972-A588-C949-98EA-9B76BC1A32AC}" srcOrd="1" destOrd="0" presId="urn:microsoft.com/office/officeart/2005/8/layout/hierarchy1"/>
    <dgm:cxn modelId="{882FABF1-A0FE-3C4B-A69E-8883FE54E6CD}" type="presParOf" srcId="{D59D0F08-BD4E-EF42-A05C-29CB737C99DF}" destId="{C51F18FA-7216-CA41-B82D-F0B33F2F8206}" srcOrd="1" destOrd="0" presId="urn:microsoft.com/office/officeart/2005/8/layout/hierarchy1"/>
    <dgm:cxn modelId="{AC67D74A-C380-F240-A220-EEEEDA8D82A3}" type="presParOf" srcId="{9983F576-6543-9F49-82F8-79F3AEDD7FB0}" destId="{A97AB517-B429-7448-9855-B22D9A38DB03}" srcOrd="1" destOrd="0" presId="urn:microsoft.com/office/officeart/2005/8/layout/hierarchy1"/>
    <dgm:cxn modelId="{73323818-C1EA-1348-8875-5F28B769E675}" type="presParOf" srcId="{A97AB517-B429-7448-9855-B22D9A38DB03}" destId="{9CF5F5F6-D9A7-2D4E-B227-3634ED511E17}" srcOrd="0" destOrd="0" presId="urn:microsoft.com/office/officeart/2005/8/layout/hierarchy1"/>
    <dgm:cxn modelId="{A4AAE5AF-7D42-5140-82B1-46345930A97D}" type="presParOf" srcId="{9CF5F5F6-D9A7-2D4E-B227-3634ED511E17}" destId="{D6D0D3BB-9180-BE49-AF46-F41F93EF168B}" srcOrd="0" destOrd="0" presId="urn:microsoft.com/office/officeart/2005/8/layout/hierarchy1"/>
    <dgm:cxn modelId="{C0826ED2-D9F2-AA48-BBF8-AE58D73FE836}" type="presParOf" srcId="{9CF5F5F6-D9A7-2D4E-B227-3634ED511E17}" destId="{DF037295-9134-0148-9B70-639C3B3081BA}" srcOrd="1" destOrd="0" presId="urn:microsoft.com/office/officeart/2005/8/layout/hierarchy1"/>
    <dgm:cxn modelId="{F18DD843-EDC5-CF4C-9F42-64FF26E62348}" type="presParOf" srcId="{A97AB517-B429-7448-9855-B22D9A38DB03}" destId="{6C057BDF-3205-1247-8792-4EE9950DFF30}" srcOrd="1" destOrd="0" presId="urn:microsoft.com/office/officeart/2005/8/layout/hierarchy1"/>
    <dgm:cxn modelId="{0A5E9208-72F1-9245-9069-6CD292624F25}" type="presParOf" srcId="{6C057BDF-3205-1247-8792-4EE9950DFF30}" destId="{1C88618A-BEA1-6F44-A045-12248FA5210A}" srcOrd="0" destOrd="0" presId="urn:microsoft.com/office/officeart/2005/8/layout/hierarchy1"/>
    <dgm:cxn modelId="{3B0CCCD6-AE2D-6244-B3D0-6B62D7522F06}" type="presParOf" srcId="{6C057BDF-3205-1247-8792-4EE9950DFF30}" destId="{20EE135E-915B-E044-9F6C-A917CCDF3BF6}" srcOrd="1" destOrd="0" presId="urn:microsoft.com/office/officeart/2005/8/layout/hierarchy1"/>
    <dgm:cxn modelId="{12EA67B9-F793-8246-947C-2B5051968757}" type="presParOf" srcId="{20EE135E-915B-E044-9F6C-A917CCDF3BF6}" destId="{12BB11E6-189D-1147-A0B3-C1D9E9D0B74C}" srcOrd="0" destOrd="0" presId="urn:microsoft.com/office/officeart/2005/8/layout/hierarchy1"/>
    <dgm:cxn modelId="{3667913F-459A-954A-A9C5-E7862E8945E4}" type="presParOf" srcId="{12BB11E6-189D-1147-A0B3-C1D9E9D0B74C}" destId="{1E8CEDD0-8A78-5847-96BA-09CB0B400F6D}" srcOrd="0" destOrd="0" presId="urn:microsoft.com/office/officeart/2005/8/layout/hierarchy1"/>
    <dgm:cxn modelId="{610ADDFC-F6AF-F640-B8E6-662E8CC148BD}" type="presParOf" srcId="{12BB11E6-189D-1147-A0B3-C1D9E9D0B74C}" destId="{DB1B6061-6F80-6547-87E5-F8A895C4B52B}" srcOrd="1" destOrd="0" presId="urn:microsoft.com/office/officeart/2005/8/layout/hierarchy1"/>
    <dgm:cxn modelId="{CAC52022-2F1F-AF46-8B2E-3F60F72688BD}" type="presParOf" srcId="{20EE135E-915B-E044-9F6C-A917CCDF3BF6}" destId="{F957A9EC-406F-934E-97F5-FAAB8D28E908}" srcOrd="1" destOrd="0" presId="urn:microsoft.com/office/officeart/2005/8/layout/hierarchy1"/>
    <dgm:cxn modelId="{A3B95599-9816-5945-A71E-803DB4F50F33}" type="presParOf" srcId="{6C057BDF-3205-1247-8792-4EE9950DFF30}" destId="{C54D6013-B59D-0F4E-822C-5FD10504E87A}" srcOrd="2" destOrd="0" presId="urn:microsoft.com/office/officeart/2005/8/layout/hierarchy1"/>
    <dgm:cxn modelId="{E4F8BE94-B7EA-FA44-8167-6C51D2D4FB16}" type="presParOf" srcId="{6C057BDF-3205-1247-8792-4EE9950DFF30}" destId="{537F32C7-D5DC-474E-B853-C4CD4BCFEFA5}" srcOrd="3" destOrd="0" presId="urn:microsoft.com/office/officeart/2005/8/layout/hierarchy1"/>
    <dgm:cxn modelId="{C7B67680-58F4-5844-A08D-3169D66A6F6C}" type="presParOf" srcId="{537F32C7-D5DC-474E-B853-C4CD4BCFEFA5}" destId="{D4B60C11-DA16-654D-9370-17BE5FD59906}" srcOrd="0" destOrd="0" presId="urn:microsoft.com/office/officeart/2005/8/layout/hierarchy1"/>
    <dgm:cxn modelId="{A9E6DCDA-607F-8144-B6CE-756305CB203F}" type="presParOf" srcId="{D4B60C11-DA16-654D-9370-17BE5FD59906}" destId="{F56343BB-892E-8E41-9F5F-760282159B79}" srcOrd="0" destOrd="0" presId="urn:microsoft.com/office/officeart/2005/8/layout/hierarchy1"/>
    <dgm:cxn modelId="{0EA5F717-5D35-C545-B1F3-6BB8232B0225}" type="presParOf" srcId="{D4B60C11-DA16-654D-9370-17BE5FD59906}" destId="{7A5CB90D-0134-5240-AE9D-CC2E66CC308E}" srcOrd="1" destOrd="0" presId="urn:microsoft.com/office/officeart/2005/8/layout/hierarchy1"/>
    <dgm:cxn modelId="{9C15AE07-3736-AA4D-AE82-E8E6F2C851D5}" type="presParOf" srcId="{537F32C7-D5DC-474E-B853-C4CD4BCFEFA5}" destId="{FA015E9E-5C59-1945-AC9B-6810945FC60E}" srcOrd="1" destOrd="0" presId="urn:microsoft.com/office/officeart/2005/8/layout/hierarchy1"/>
    <dgm:cxn modelId="{E0663009-0173-0444-8CE7-99D0E8127EC8}" type="presParOf" srcId="{6C057BDF-3205-1247-8792-4EE9950DFF30}" destId="{7127EAE6-E981-EC4F-8005-FC18792831B0}" srcOrd="4" destOrd="0" presId="urn:microsoft.com/office/officeart/2005/8/layout/hierarchy1"/>
    <dgm:cxn modelId="{C537AF49-367D-8D40-8006-1AA7D47966D3}" type="presParOf" srcId="{6C057BDF-3205-1247-8792-4EE9950DFF30}" destId="{C8E567CE-5A83-CC4F-A70F-7D37909D03F4}" srcOrd="5" destOrd="0" presId="urn:microsoft.com/office/officeart/2005/8/layout/hierarchy1"/>
    <dgm:cxn modelId="{FDBEACA7-E5A2-114A-B3C2-70F10522F38B}" type="presParOf" srcId="{C8E567CE-5A83-CC4F-A70F-7D37909D03F4}" destId="{5CEFF42F-2C31-6942-B9DA-135DE633313A}" srcOrd="0" destOrd="0" presId="urn:microsoft.com/office/officeart/2005/8/layout/hierarchy1"/>
    <dgm:cxn modelId="{FE770F68-F612-914C-8529-8682F3060E6C}" type="presParOf" srcId="{5CEFF42F-2C31-6942-B9DA-135DE633313A}" destId="{8C18F560-551D-5C4D-9BB9-5A81A7859736}" srcOrd="0" destOrd="0" presId="urn:microsoft.com/office/officeart/2005/8/layout/hierarchy1"/>
    <dgm:cxn modelId="{572908F3-C86C-794D-B2FD-8CB59904F0A1}" type="presParOf" srcId="{5CEFF42F-2C31-6942-B9DA-135DE633313A}" destId="{8097970F-110D-5344-84BB-20738129DB84}" srcOrd="1" destOrd="0" presId="urn:microsoft.com/office/officeart/2005/8/layout/hierarchy1"/>
    <dgm:cxn modelId="{D49F66EB-4248-B94B-B754-54F933BADA43}" type="presParOf" srcId="{C8E567CE-5A83-CC4F-A70F-7D37909D03F4}" destId="{69269652-0C9E-7E44-A401-1EE7C20C4E4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7E4022-3F7F-4794-A216-3D81DEBF8FB2}">
      <dsp:nvSpPr>
        <dsp:cNvPr id="0" name=""/>
        <dsp:cNvSpPr/>
      </dsp:nvSpPr>
      <dsp:spPr>
        <a:xfrm>
          <a:off x="334326" y="17301"/>
          <a:ext cx="1045458" cy="1045458"/>
        </a:xfrm>
        <a:prstGeom prst="round2DiagRect">
          <a:avLst>
            <a:gd name="adj1" fmla="val 29727"/>
            <a:gd name="adj2" fmla="val 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81413B-F28F-4331-80CF-D9A6F26D6CB0}">
      <dsp:nvSpPr>
        <dsp:cNvPr id="0" name=""/>
        <dsp:cNvSpPr/>
      </dsp:nvSpPr>
      <dsp:spPr>
        <a:xfrm>
          <a:off x="557129" y="240104"/>
          <a:ext cx="599853" cy="59985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B7660F-F2E6-44C5-9F2B-818C71F08E4E}">
      <dsp:nvSpPr>
        <dsp:cNvPr id="0" name=""/>
        <dsp:cNvSpPr/>
      </dsp:nvSpPr>
      <dsp:spPr>
        <a:xfrm>
          <a:off x="122" y="1388395"/>
          <a:ext cx="1713867" cy="6855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pt-PT" sz="2200" kern="1200"/>
            <a:t>Sentido normativo</a:t>
          </a:r>
          <a:endParaRPr lang="en-US" sz="2200" kern="1200"/>
        </a:p>
      </dsp:txBody>
      <dsp:txXfrm>
        <a:off x="122" y="1388395"/>
        <a:ext cx="1713867" cy="685546"/>
      </dsp:txXfrm>
    </dsp:sp>
    <dsp:sp modelId="{0294CD14-696C-4A8F-BABE-51CC237AE53E}">
      <dsp:nvSpPr>
        <dsp:cNvPr id="0" name=""/>
        <dsp:cNvSpPr/>
      </dsp:nvSpPr>
      <dsp:spPr>
        <a:xfrm>
          <a:off x="2348120" y="17301"/>
          <a:ext cx="1045458" cy="1045458"/>
        </a:xfrm>
        <a:prstGeom prst="round2DiagRect">
          <a:avLst>
            <a:gd name="adj1" fmla="val 29727"/>
            <a:gd name="adj2" fmla="val 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8D0F2B-4D36-4FFF-A759-F38364CD10F0}">
      <dsp:nvSpPr>
        <dsp:cNvPr id="0" name=""/>
        <dsp:cNvSpPr/>
      </dsp:nvSpPr>
      <dsp:spPr>
        <a:xfrm>
          <a:off x="2570923" y="240104"/>
          <a:ext cx="599853" cy="59985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9114BB-2B1E-470C-848D-C17DF2D92C57}">
      <dsp:nvSpPr>
        <dsp:cNvPr id="0" name=""/>
        <dsp:cNvSpPr/>
      </dsp:nvSpPr>
      <dsp:spPr>
        <a:xfrm>
          <a:off x="2013916" y="1388395"/>
          <a:ext cx="1713867" cy="6855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pt-PT" sz="2200" kern="1200"/>
            <a:t>Sentido objetivo</a:t>
          </a:r>
          <a:endParaRPr lang="en-US" sz="2200" kern="1200"/>
        </a:p>
      </dsp:txBody>
      <dsp:txXfrm>
        <a:off x="2013916" y="1388395"/>
        <a:ext cx="1713867" cy="685546"/>
      </dsp:txXfrm>
    </dsp:sp>
    <dsp:sp modelId="{9787EFE6-E4FC-4B24-8DB1-37808F8905C7}">
      <dsp:nvSpPr>
        <dsp:cNvPr id="0" name=""/>
        <dsp:cNvSpPr/>
      </dsp:nvSpPr>
      <dsp:spPr>
        <a:xfrm>
          <a:off x="4361914" y="17301"/>
          <a:ext cx="1045458" cy="1045458"/>
        </a:xfrm>
        <a:prstGeom prst="round2DiagRect">
          <a:avLst>
            <a:gd name="adj1" fmla="val 29727"/>
            <a:gd name="adj2" fmla="val 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406C88-F25B-4CAF-BBC3-41417E5789B9}">
      <dsp:nvSpPr>
        <dsp:cNvPr id="0" name=""/>
        <dsp:cNvSpPr/>
      </dsp:nvSpPr>
      <dsp:spPr>
        <a:xfrm>
          <a:off x="4584717" y="240104"/>
          <a:ext cx="599853" cy="59985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5E3133-2836-4F5A-A32B-76837D97ECA6}">
      <dsp:nvSpPr>
        <dsp:cNvPr id="0" name=""/>
        <dsp:cNvSpPr/>
      </dsp:nvSpPr>
      <dsp:spPr>
        <a:xfrm>
          <a:off x="4027710" y="1388395"/>
          <a:ext cx="1713867" cy="6855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pt-PT" sz="2200" kern="1200"/>
            <a:t>Sentido subjetivo</a:t>
          </a:r>
          <a:endParaRPr lang="en-US" sz="2200" kern="1200"/>
        </a:p>
      </dsp:txBody>
      <dsp:txXfrm>
        <a:off x="4027710" y="1388395"/>
        <a:ext cx="1713867" cy="685546"/>
      </dsp:txXfrm>
    </dsp:sp>
    <dsp:sp modelId="{3F798D41-3F25-46D6-9D2C-A94F1EAE049C}">
      <dsp:nvSpPr>
        <dsp:cNvPr id="0" name=""/>
        <dsp:cNvSpPr/>
      </dsp:nvSpPr>
      <dsp:spPr>
        <a:xfrm>
          <a:off x="6375708" y="17301"/>
          <a:ext cx="1045458" cy="1045458"/>
        </a:xfrm>
        <a:prstGeom prst="round2DiagRect">
          <a:avLst>
            <a:gd name="adj1" fmla="val 29727"/>
            <a:gd name="adj2" fmla="val 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E3AC82-EA17-46DF-B776-9C9000F0D400}">
      <dsp:nvSpPr>
        <dsp:cNvPr id="0" name=""/>
        <dsp:cNvSpPr/>
      </dsp:nvSpPr>
      <dsp:spPr>
        <a:xfrm>
          <a:off x="6598511" y="240104"/>
          <a:ext cx="599853" cy="599853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77CD02-FE14-4C19-8D5F-9F60A917267D}">
      <dsp:nvSpPr>
        <dsp:cNvPr id="0" name=""/>
        <dsp:cNvSpPr/>
      </dsp:nvSpPr>
      <dsp:spPr>
        <a:xfrm>
          <a:off x="6041504" y="1388395"/>
          <a:ext cx="1713867" cy="6855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200" kern="1200"/>
            <a:t>Saber jurídico</a:t>
          </a:r>
        </a:p>
      </dsp:txBody>
      <dsp:txXfrm>
        <a:off x="6041504" y="1388395"/>
        <a:ext cx="1713867" cy="68554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2633E5-85CA-9D48-8F48-3FCA1ECB1F21}">
      <dsp:nvSpPr>
        <dsp:cNvPr id="0" name=""/>
        <dsp:cNvSpPr/>
      </dsp:nvSpPr>
      <dsp:spPr>
        <a:xfrm>
          <a:off x="186392" y="1084"/>
          <a:ext cx="3138606" cy="199301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16A948-C5CF-BD47-B41C-A5ED55669FC8}">
      <dsp:nvSpPr>
        <dsp:cNvPr id="0" name=""/>
        <dsp:cNvSpPr/>
      </dsp:nvSpPr>
      <dsp:spPr>
        <a:xfrm>
          <a:off x="535126" y="332381"/>
          <a:ext cx="3138606" cy="199301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200" kern="1200" dirty="0"/>
            <a:t>No sentido de jurisprudência, enquanto </a:t>
          </a:r>
          <a:r>
            <a:rPr lang="pt-PT" sz="2200" i="1" kern="1200" dirty="0"/>
            <a:t>ciência do direito </a:t>
          </a:r>
          <a:r>
            <a:rPr lang="pt-PT" sz="2200" kern="1200" dirty="0"/>
            <a:t>ou a </a:t>
          </a:r>
          <a:r>
            <a:rPr lang="pt-PT" sz="2200" i="1" kern="1200" dirty="0"/>
            <a:t>arte do justo</a:t>
          </a:r>
          <a:r>
            <a:rPr lang="pt-PT" sz="2200" kern="1200" dirty="0"/>
            <a:t>.</a:t>
          </a:r>
          <a:endParaRPr lang="en-US" sz="2200" kern="1200" dirty="0"/>
        </a:p>
      </dsp:txBody>
      <dsp:txXfrm>
        <a:off x="593499" y="390754"/>
        <a:ext cx="3021860" cy="1876269"/>
      </dsp:txXfrm>
    </dsp:sp>
    <dsp:sp modelId="{D4D0B75C-8AFD-3A43-B9AF-F25733D02147}">
      <dsp:nvSpPr>
        <dsp:cNvPr id="0" name=""/>
        <dsp:cNvSpPr/>
      </dsp:nvSpPr>
      <dsp:spPr>
        <a:xfrm>
          <a:off x="4022467" y="1084"/>
          <a:ext cx="3138606" cy="199301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65F338-F394-9746-8E26-11C51C248A71}">
      <dsp:nvSpPr>
        <dsp:cNvPr id="0" name=""/>
        <dsp:cNvSpPr/>
      </dsp:nvSpPr>
      <dsp:spPr>
        <a:xfrm>
          <a:off x="4371201" y="332381"/>
          <a:ext cx="3138606" cy="199301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200" kern="1200" dirty="0"/>
            <a:t>É usual a utilização de expressões da linguagem comum para referir o direito, como saber jurídico.</a:t>
          </a:r>
          <a:endParaRPr lang="en-US" sz="2200" kern="1200" dirty="0"/>
        </a:p>
      </dsp:txBody>
      <dsp:txXfrm>
        <a:off x="4429574" y="390754"/>
        <a:ext cx="3021860" cy="187626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27EAE6-E981-EC4F-8005-FC18792831B0}">
      <dsp:nvSpPr>
        <dsp:cNvPr id="0" name=""/>
        <dsp:cNvSpPr/>
      </dsp:nvSpPr>
      <dsp:spPr>
        <a:xfrm>
          <a:off x="3731228" y="1336976"/>
          <a:ext cx="2571162" cy="6118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6937"/>
              </a:lnTo>
              <a:lnTo>
                <a:pt x="2571162" y="416937"/>
              </a:lnTo>
              <a:lnTo>
                <a:pt x="2571162" y="611819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4D6013-B59D-0F4E-822C-5FD10504E87A}">
      <dsp:nvSpPr>
        <dsp:cNvPr id="0" name=""/>
        <dsp:cNvSpPr/>
      </dsp:nvSpPr>
      <dsp:spPr>
        <a:xfrm>
          <a:off x="3685508" y="1336976"/>
          <a:ext cx="91440" cy="61181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11819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88618A-BEA1-6F44-A045-12248FA5210A}">
      <dsp:nvSpPr>
        <dsp:cNvPr id="0" name=""/>
        <dsp:cNvSpPr/>
      </dsp:nvSpPr>
      <dsp:spPr>
        <a:xfrm>
          <a:off x="1160066" y="1336976"/>
          <a:ext cx="2571162" cy="611819"/>
        </a:xfrm>
        <a:custGeom>
          <a:avLst/>
          <a:gdLst/>
          <a:ahLst/>
          <a:cxnLst/>
          <a:rect l="0" t="0" r="0" b="0"/>
          <a:pathLst>
            <a:path>
              <a:moveTo>
                <a:pt x="2571162" y="0"/>
              </a:moveTo>
              <a:lnTo>
                <a:pt x="2571162" y="416937"/>
              </a:lnTo>
              <a:lnTo>
                <a:pt x="0" y="416937"/>
              </a:lnTo>
              <a:lnTo>
                <a:pt x="0" y="611819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BA3DB0-9125-C147-89EB-56C362A3E50B}">
      <dsp:nvSpPr>
        <dsp:cNvPr id="0" name=""/>
        <dsp:cNvSpPr/>
      </dsp:nvSpPr>
      <dsp:spPr>
        <a:xfrm>
          <a:off x="108227" y="1141"/>
          <a:ext cx="2103678" cy="133583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6CE972-A588-C949-98EA-9B76BC1A32AC}">
      <dsp:nvSpPr>
        <dsp:cNvPr id="0" name=""/>
        <dsp:cNvSpPr/>
      </dsp:nvSpPr>
      <dsp:spPr>
        <a:xfrm>
          <a:off x="341969" y="223196"/>
          <a:ext cx="2103678" cy="13358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400" kern="1200" dirty="0"/>
            <a:t>Para esta teoria, o direito é um fenómeno histórico, mas não se acha inteiramente condicionado pela história, pois apresenta uma constante </a:t>
          </a:r>
          <a:r>
            <a:rPr lang="pt-PT" sz="1400" b="1" kern="1200" dirty="0"/>
            <a:t>axiológica!</a:t>
          </a:r>
          <a:endParaRPr lang="en-US" sz="1400" kern="1200" dirty="0"/>
        </a:p>
      </dsp:txBody>
      <dsp:txXfrm>
        <a:off x="381094" y="262321"/>
        <a:ext cx="2025428" cy="1257585"/>
      </dsp:txXfrm>
    </dsp:sp>
    <dsp:sp modelId="{D6D0D3BB-9180-BE49-AF46-F41F93EF168B}">
      <dsp:nvSpPr>
        <dsp:cNvPr id="0" name=""/>
        <dsp:cNvSpPr/>
      </dsp:nvSpPr>
      <dsp:spPr>
        <a:xfrm>
          <a:off x="2679389" y="1141"/>
          <a:ext cx="2103678" cy="133583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037295-9134-0148-9B70-639C3B3081BA}">
      <dsp:nvSpPr>
        <dsp:cNvPr id="0" name=""/>
        <dsp:cNvSpPr/>
      </dsp:nvSpPr>
      <dsp:spPr>
        <a:xfrm>
          <a:off x="2913131" y="223196"/>
          <a:ext cx="2103678" cy="13358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700" kern="1200" dirty="0"/>
            <a:t>O direito em </a:t>
          </a:r>
          <a:r>
            <a:rPr lang="pt-PT" sz="1700" b="1" kern="1200" dirty="0"/>
            <a:t>três dimensões</a:t>
          </a:r>
          <a:r>
            <a:rPr lang="pt-PT" sz="1700" kern="1200" dirty="0"/>
            <a:t>:</a:t>
          </a:r>
          <a:endParaRPr lang="en-US" sz="1700" kern="1200" dirty="0"/>
        </a:p>
      </dsp:txBody>
      <dsp:txXfrm>
        <a:off x="2952256" y="262321"/>
        <a:ext cx="2025428" cy="1257585"/>
      </dsp:txXfrm>
    </dsp:sp>
    <dsp:sp modelId="{1E8CEDD0-8A78-5847-96BA-09CB0B400F6D}">
      <dsp:nvSpPr>
        <dsp:cNvPr id="0" name=""/>
        <dsp:cNvSpPr/>
      </dsp:nvSpPr>
      <dsp:spPr>
        <a:xfrm>
          <a:off x="108227" y="1948796"/>
          <a:ext cx="2103678" cy="133583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1B6061-6F80-6547-87E5-F8A895C4B52B}">
      <dsp:nvSpPr>
        <dsp:cNvPr id="0" name=""/>
        <dsp:cNvSpPr/>
      </dsp:nvSpPr>
      <dsp:spPr>
        <a:xfrm>
          <a:off x="341969" y="2170851"/>
          <a:ext cx="2103678" cy="13358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700" kern="1200" dirty="0"/>
            <a:t>1) Dimensão </a:t>
          </a:r>
          <a:r>
            <a:rPr lang="pt-PT" sz="1700" b="1" kern="1200" dirty="0"/>
            <a:t>fáctica </a:t>
          </a:r>
          <a:r>
            <a:rPr lang="pt-PT" sz="1700" kern="1200" dirty="0"/>
            <a:t>– a efetividade social e histórica do direito</a:t>
          </a:r>
          <a:endParaRPr lang="en-US" sz="1700" kern="1200" dirty="0"/>
        </a:p>
      </dsp:txBody>
      <dsp:txXfrm>
        <a:off x="381094" y="2209976"/>
        <a:ext cx="2025428" cy="1257585"/>
      </dsp:txXfrm>
    </dsp:sp>
    <dsp:sp modelId="{F56343BB-892E-8E41-9F5F-760282159B79}">
      <dsp:nvSpPr>
        <dsp:cNvPr id="0" name=""/>
        <dsp:cNvSpPr/>
      </dsp:nvSpPr>
      <dsp:spPr>
        <a:xfrm>
          <a:off x="2679389" y="1948796"/>
          <a:ext cx="2103678" cy="133583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5CB90D-0134-5240-AE9D-CC2E66CC308E}">
      <dsp:nvSpPr>
        <dsp:cNvPr id="0" name=""/>
        <dsp:cNvSpPr/>
      </dsp:nvSpPr>
      <dsp:spPr>
        <a:xfrm>
          <a:off x="2913131" y="2170851"/>
          <a:ext cx="2103678" cy="13358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700" kern="1200"/>
            <a:t>2) Dimensão </a:t>
          </a:r>
          <a:r>
            <a:rPr lang="pt-PT" sz="1700" b="1" kern="1200"/>
            <a:t>axiológica </a:t>
          </a:r>
          <a:r>
            <a:rPr lang="pt-PT" sz="1700" kern="1200"/>
            <a:t>– o direito cuida de um valor: a justiça</a:t>
          </a:r>
          <a:endParaRPr lang="en-US" sz="1700" kern="1200"/>
        </a:p>
      </dsp:txBody>
      <dsp:txXfrm>
        <a:off x="2952256" y="2209976"/>
        <a:ext cx="2025428" cy="1257585"/>
      </dsp:txXfrm>
    </dsp:sp>
    <dsp:sp modelId="{8C18F560-551D-5C4D-9BB9-5A81A7859736}">
      <dsp:nvSpPr>
        <dsp:cNvPr id="0" name=""/>
        <dsp:cNvSpPr/>
      </dsp:nvSpPr>
      <dsp:spPr>
        <a:xfrm>
          <a:off x="5250552" y="1948796"/>
          <a:ext cx="2103678" cy="133583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97970F-110D-5344-84BB-20738129DB84}">
      <dsp:nvSpPr>
        <dsp:cNvPr id="0" name=""/>
        <dsp:cNvSpPr/>
      </dsp:nvSpPr>
      <dsp:spPr>
        <a:xfrm>
          <a:off x="5484294" y="2170851"/>
          <a:ext cx="2103678" cy="13358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700" kern="1200"/>
            <a:t>3) Dimensão </a:t>
          </a:r>
          <a:r>
            <a:rPr lang="pt-PT" sz="1700" b="1" kern="1200"/>
            <a:t>normativa</a:t>
          </a:r>
          <a:r>
            <a:rPr lang="pt-PT" sz="1700" kern="1200"/>
            <a:t> – o direito como ordenamento ou conjunto de normas</a:t>
          </a:r>
          <a:endParaRPr lang="en-US" sz="1700" kern="1200"/>
        </a:p>
      </dsp:txBody>
      <dsp:txXfrm>
        <a:off x="5523419" y="2209976"/>
        <a:ext cx="2025428" cy="12575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6A1205-C224-774D-8C3F-6B07B2BBDC7C}" type="datetimeFigureOut">
              <a:rPr lang="pt-PT" smtClean="0"/>
              <a:t>08/10/21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71524A-7362-714C-83B0-3BD56875ED3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630159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00150" y="1790058"/>
            <a:ext cx="6743700" cy="123444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2850">
                <a:solidFill>
                  <a:srgbClr val="262626"/>
                </a:solidFill>
              </a:defRPr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21396" y="3264408"/>
            <a:ext cx="5101209" cy="929921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pt-PT"/>
              <a:t>Clique para editar o estilo de subtítulo do Modelo Global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10/8/21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88036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smtClean="0"/>
              <a:t>10/8/21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936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89834" y="702945"/>
            <a:ext cx="973956" cy="3737610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3352" y="702945"/>
            <a:ext cx="4648867" cy="3737610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smtClean="0"/>
              <a:t>10/8/21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6238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Fotografia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0" y="3549649"/>
            <a:ext cx="7429500" cy="425054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484709" y="699084"/>
            <a:ext cx="6169458" cy="2373732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pt-PT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60" y="3974702"/>
            <a:ext cx="7429500" cy="370284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10/8/21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23247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/>
              <a:t>Faça clique para editar o estilo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0D7FD-4BA9-48B1-BED7-C6E54C75C1D0}" type="datetimeFigureOut">
              <a:rPr lang="pt-PT" smtClean="0"/>
              <a:pPr/>
              <a:t>08/10/21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3C81C-4B30-4820-898F-9929C8C87551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6196824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0D7FD-4BA9-48B1-BED7-C6E54C75C1D0}" type="datetimeFigureOut">
              <a:rPr lang="pt-PT" smtClean="0"/>
              <a:pPr/>
              <a:t>08/10/21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3C81C-4B30-4820-898F-9929C8C87551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11998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0D7FD-4BA9-48B1-BED7-C6E54C75C1D0}" type="datetimeFigureOut">
              <a:rPr lang="pt-PT" smtClean="0"/>
              <a:pPr/>
              <a:t>08/10/21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3C81C-4B30-4820-898F-9929C8C87551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476348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0D7FD-4BA9-48B1-BED7-C6E54C75C1D0}" type="datetimeFigureOut">
              <a:rPr lang="pt-PT" smtClean="0"/>
              <a:pPr/>
              <a:t>08/10/21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3C81C-4B30-4820-898F-9929C8C87551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401714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0D7FD-4BA9-48B1-BED7-C6E54C75C1D0}" type="datetimeFigureOut">
              <a:rPr lang="pt-PT" smtClean="0"/>
              <a:pPr/>
              <a:t>08/10/21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3C81C-4B30-4820-898F-9929C8C87551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675112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0D7FD-4BA9-48B1-BED7-C6E54C75C1D0}" type="datetimeFigureOut">
              <a:rPr lang="pt-PT" smtClean="0"/>
              <a:pPr/>
              <a:t>08/10/21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3C81C-4B30-4820-898F-9929C8C87551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5868217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0D7FD-4BA9-48B1-BED7-C6E54C75C1D0}" type="datetimeFigureOut">
              <a:rPr lang="pt-PT" smtClean="0"/>
              <a:pPr/>
              <a:t>08/10/21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3C81C-4B30-4820-898F-9929C8C87551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838340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smtClean="0"/>
              <a:t>10/8/21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12074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0D7FD-4BA9-48B1-BED7-C6E54C75C1D0}" type="datetimeFigureOut">
              <a:rPr lang="pt-PT" smtClean="0"/>
              <a:pPr/>
              <a:t>08/10/21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3C81C-4B30-4820-898F-9929C8C87551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771564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0D7FD-4BA9-48B1-BED7-C6E54C75C1D0}" type="datetimeFigureOut">
              <a:rPr lang="pt-PT" smtClean="0"/>
              <a:pPr/>
              <a:t>08/10/21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3C81C-4B30-4820-898F-9929C8C87551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820875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0D7FD-4BA9-48B1-BED7-C6E54C75C1D0}" type="datetimeFigureOut">
              <a:rPr lang="pt-PT" smtClean="0"/>
              <a:pPr/>
              <a:t>08/10/21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3C81C-4B30-4820-898F-9929C8C87551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3192048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0D7FD-4BA9-48B1-BED7-C6E54C75C1D0}" type="datetimeFigureOut">
              <a:rPr lang="pt-PT" smtClean="0"/>
              <a:pPr/>
              <a:t>08/10/21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3C81C-4B30-4820-898F-9929C8C87551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779224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8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3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/>
              <a:t>Faça clique para editar o estilo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0D7FD-4BA9-48B1-BED7-C6E54C75C1D0}" type="datetimeFigureOut">
              <a:rPr lang="pt-PT" smtClean="0"/>
              <a:pPr/>
              <a:t>08/10/21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3C81C-4B30-4820-898F-9929C8C87551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693929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0D7FD-4BA9-48B1-BED7-C6E54C75C1D0}" type="datetimeFigureOut">
              <a:rPr lang="pt-PT" smtClean="0"/>
              <a:pPr/>
              <a:t>08/10/21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3C81C-4B30-4820-898F-9929C8C87551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89190718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892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0D7FD-4BA9-48B1-BED7-C6E54C75C1D0}" type="datetimeFigureOut">
              <a:rPr lang="pt-PT" smtClean="0"/>
              <a:pPr/>
              <a:t>08/10/21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3C81C-4B30-4820-898F-9929C8C87551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7459936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0D7FD-4BA9-48B1-BED7-C6E54C75C1D0}" type="datetimeFigureOut">
              <a:rPr lang="pt-PT" smtClean="0"/>
              <a:pPr/>
              <a:t>08/10/21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3C81C-4B30-4820-898F-9929C8C87551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89104227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0D7FD-4BA9-48B1-BED7-C6E54C75C1D0}" type="datetimeFigureOut">
              <a:rPr lang="pt-PT" smtClean="0"/>
              <a:pPr/>
              <a:t>08/10/21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3C81C-4B30-4820-898F-9929C8C87551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20277671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0D7FD-4BA9-48B1-BED7-C6E54C75C1D0}" type="datetimeFigureOut">
              <a:rPr lang="pt-PT" smtClean="0"/>
              <a:pPr/>
              <a:t>08/10/21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3C81C-4B30-4820-898F-9929C8C87551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27098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0150" y="1790058"/>
            <a:ext cx="6743700" cy="123444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2850">
                <a:solidFill>
                  <a:srgbClr val="262626"/>
                </a:solidFill>
              </a:defRPr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1396" y="3264349"/>
            <a:ext cx="5101209" cy="94881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10/8/21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579152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0D7FD-4BA9-48B1-BED7-C6E54C75C1D0}" type="datetimeFigureOut">
              <a:rPr lang="pt-PT" smtClean="0"/>
              <a:pPr/>
              <a:t>08/10/21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3C81C-4B30-4820-898F-9929C8C87551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4651537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892" indent="0">
              <a:buNone/>
              <a:defRPr sz="900"/>
            </a:lvl2pPr>
            <a:lvl3pPr marL="685783" indent="0">
              <a:buNone/>
              <a:defRPr sz="750"/>
            </a:lvl3pPr>
            <a:lvl4pPr marL="1028675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8" indent="0">
              <a:buNone/>
              <a:defRPr sz="675"/>
            </a:lvl7pPr>
            <a:lvl8pPr marL="2400240" indent="0">
              <a:buNone/>
              <a:defRPr sz="675"/>
            </a:lvl8pPr>
            <a:lvl9pPr marL="2743132" indent="0">
              <a:buNone/>
              <a:defRPr sz="675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0D7FD-4BA9-48B1-BED7-C6E54C75C1D0}" type="datetimeFigureOut">
              <a:rPr lang="pt-PT" smtClean="0"/>
              <a:pPr/>
              <a:t>08/10/21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3C81C-4B30-4820-898F-9929C8C87551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6039536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892" indent="0">
              <a:buNone/>
              <a:defRPr sz="900"/>
            </a:lvl2pPr>
            <a:lvl3pPr marL="685783" indent="0">
              <a:buNone/>
              <a:defRPr sz="750"/>
            </a:lvl3pPr>
            <a:lvl4pPr marL="1028675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8" indent="0">
              <a:buNone/>
              <a:defRPr sz="675"/>
            </a:lvl7pPr>
            <a:lvl8pPr marL="2400240" indent="0">
              <a:buNone/>
              <a:defRPr sz="675"/>
            </a:lvl8pPr>
            <a:lvl9pPr marL="2743132" indent="0">
              <a:buNone/>
              <a:defRPr sz="675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0D7FD-4BA9-48B1-BED7-C6E54C75C1D0}" type="datetimeFigureOut">
              <a:rPr lang="pt-PT" smtClean="0"/>
              <a:pPr/>
              <a:t>08/10/21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3C81C-4B30-4820-898F-9929C8C87551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0753788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0D7FD-4BA9-48B1-BED7-C6E54C75C1D0}" type="datetimeFigureOut">
              <a:rPr lang="pt-PT" smtClean="0"/>
              <a:pPr/>
              <a:t>08/10/21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3C81C-4B30-4820-898F-9929C8C87551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8064072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0D7FD-4BA9-48B1-BED7-C6E54C75C1D0}" type="datetimeFigureOut">
              <a:rPr lang="pt-PT" smtClean="0"/>
              <a:pPr/>
              <a:t>08/10/21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3C81C-4B30-4820-898F-9929C8C87551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2311812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200150" y="1790058"/>
            <a:ext cx="6743700" cy="123444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2850">
                <a:solidFill>
                  <a:srgbClr val="262626"/>
                </a:solidFill>
              </a:defRPr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21396" y="3264408"/>
            <a:ext cx="5101209" cy="929921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pt-PT"/>
              <a:t>Clique para editar o estilo de subtítulo do Modelo Global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10/8/21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87929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10/8/21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23781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200150" y="1790058"/>
            <a:ext cx="6743700" cy="123444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2850">
                <a:solidFill>
                  <a:srgbClr val="262626"/>
                </a:solidFill>
              </a:defRPr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1396" y="3264349"/>
            <a:ext cx="5101209" cy="94881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10/8/21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43716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6434" y="1978533"/>
            <a:ext cx="3203828" cy="2326487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3737" y="1978533"/>
            <a:ext cx="3202685" cy="2326487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10/8/21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761021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87577" y="1735075"/>
            <a:ext cx="3202686" cy="528065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425" b="0" cap="all" spc="75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342900" indent="0">
              <a:buNone/>
              <a:defRPr sz="1425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7577" y="2357438"/>
            <a:ext cx="3202686" cy="1947582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3737" y="2357438"/>
            <a:ext cx="3190113" cy="1947582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753737" y="1735075"/>
            <a:ext cx="3202686" cy="528065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425" b="0" cap="all" spc="75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342900" indent="0">
              <a:buNone/>
              <a:defRPr sz="1425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10/8/21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1706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6434" y="1978533"/>
            <a:ext cx="3203828" cy="2326487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3737" y="1978533"/>
            <a:ext cx="3202685" cy="2326487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smtClean="0"/>
              <a:t>10/8/21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703643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10/8/21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064514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10/8/21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629194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603504" y="1682871"/>
            <a:ext cx="3364992" cy="856123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1650">
                <a:solidFill>
                  <a:srgbClr val="262626"/>
                </a:solidFill>
              </a:defRPr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2060" y="603504"/>
            <a:ext cx="3611880" cy="3936492"/>
          </a:xfrm>
        </p:spPr>
        <p:txBody>
          <a:bodyPr>
            <a:normAutofit/>
          </a:bodyPr>
          <a:lstStyle>
            <a:lvl1pPr>
              <a:defRPr sz="1425">
                <a:solidFill>
                  <a:schemeClr val="tx1"/>
                </a:solidFill>
              </a:defRPr>
            </a:lvl1pPr>
            <a:lvl2pPr>
              <a:defRPr sz="12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6676" y="2662439"/>
            <a:ext cx="2846070" cy="164552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10/8/21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603504" y="4677156"/>
            <a:ext cx="3843598" cy="24003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497998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" y="0"/>
            <a:ext cx="4571999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606392" y="1682871"/>
            <a:ext cx="3371249" cy="85098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1650">
                <a:solidFill>
                  <a:srgbClr val="262626"/>
                </a:solidFill>
              </a:defRPr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72000" y="0"/>
            <a:ext cx="4576573" cy="51435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24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pt-PT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6676" y="2662439"/>
            <a:ext cx="2846070" cy="1645528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10/8/21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03504" y="4677156"/>
            <a:ext cx="3843598" cy="24003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244779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10/8/21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036719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89834" y="702945"/>
            <a:ext cx="973956" cy="3737610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3352" y="702945"/>
            <a:ext cx="4648867" cy="3737610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10/8/21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93393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87577" y="1735075"/>
            <a:ext cx="3202686" cy="528065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425" b="0" cap="all" spc="75" baseline="0">
                <a:solidFill>
                  <a:schemeClr val="tx2"/>
                </a:solidFill>
              </a:defRPr>
            </a:lvl1pPr>
            <a:lvl2pPr marL="342900" indent="0">
              <a:buNone/>
              <a:defRPr sz="1425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7577" y="2357438"/>
            <a:ext cx="3202686" cy="1947582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3737" y="2357438"/>
            <a:ext cx="3190113" cy="1947582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753737" y="1735075"/>
            <a:ext cx="3202686" cy="528065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425" b="0" cap="all" spc="75" baseline="0">
                <a:solidFill>
                  <a:schemeClr val="tx2"/>
                </a:solidFill>
              </a:defRPr>
            </a:lvl1pPr>
            <a:lvl2pPr marL="342900" indent="0">
              <a:buNone/>
              <a:defRPr sz="1425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smtClean="0"/>
              <a:t>10/8/21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9963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smtClean="0"/>
              <a:t>10/8/21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5955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smtClean="0"/>
              <a:t>10/8/21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0111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1682871"/>
            <a:ext cx="3364992" cy="856123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1650">
                <a:solidFill>
                  <a:srgbClr val="262626"/>
                </a:solidFill>
              </a:defRPr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2060" y="603504"/>
            <a:ext cx="3611880" cy="3936492"/>
          </a:xfrm>
        </p:spPr>
        <p:txBody>
          <a:bodyPr>
            <a:normAutofit/>
          </a:bodyPr>
          <a:lstStyle>
            <a:lvl1pPr>
              <a:defRPr sz="1425">
                <a:solidFill>
                  <a:schemeClr val="tx1"/>
                </a:solidFill>
              </a:defRPr>
            </a:lvl1pPr>
            <a:lvl2pPr>
              <a:defRPr sz="12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6676" y="2662439"/>
            <a:ext cx="2846070" cy="164552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125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smtClean="0"/>
              <a:t>10/8/21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603504" y="4677156"/>
            <a:ext cx="3843598" cy="240030"/>
          </a:xfrm>
        </p:spPr>
        <p:txBody>
          <a:bodyPr/>
          <a:lstStyle>
            <a:lvl1pPr>
              <a:defRPr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941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6392" y="1682871"/>
            <a:ext cx="3371249" cy="85098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1650">
                <a:solidFill>
                  <a:srgbClr val="262626"/>
                </a:solidFill>
              </a:defRPr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72000" y="0"/>
            <a:ext cx="4576573" cy="5143500"/>
          </a:xfrm>
          <a:solidFill>
            <a:schemeClr val="bg1">
              <a:lumMod val="85000"/>
            </a:schemeClr>
          </a:solidFill>
        </p:spPr>
        <p:txBody>
          <a:bodyPr anchor="t"/>
          <a:lstStyle>
            <a:lvl1pPr marL="0" indent="0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pt-PT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6676" y="2662439"/>
            <a:ext cx="2846070" cy="1645528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125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smtClean="0"/>
              <a:t>10/8/21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03504" y="4677156"/>
            <a:ext cx="3843598" cy="240030"/>
          </a:xfrm>
        </p:spPr>
        <p:txBody>
          <a:bodyPr/>
          <a:lstStyle>
            <a:lvl1pPr>
              <a:defRPr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2801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3352" y="723519"/>
            <a:ext cx="5797296" cy="891540"/>
          </a:xfrm>
          <a:prstGeom prst="rect">
            <a:avLst/>
          </a:prstGeom>
          <a:solidFill>
            <a:schemeClr val="bg1"/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3352" y="1978534"/>
            <a:ext cx="5797296" cy="23264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866072" y="4679112"/>
            <a:ext cx="2065310" cy="2429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smtClean="0"/>
              <a:t>10/8/21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00150" y="4677156"/>
            <a:ext cx="4425892" cy="2400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88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69192" y="4663440"/>
            <a:ext cx="274320" cy="27432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825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7431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  <p:sldLayoutId id="2147483746" r:id="rId12"/>
  </p:sldLayoutIdLst>
  <p:hf sldNum="0" hdr="0" ftr="0" dt="0"/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sz="2100" kern="1200" cap="all" spc="15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00000"/>
        </a:lnSpc>
        <a:spcBef>
          <a:spcPts val="750"/>
        </a:spcBef>
        <a:buClr>
          <a:schemeClr val="accent2"/>
        </a:buClr>
        <a:buFont typeface="Arial" panose="020B0604020202020204" pitchFamily="34" charset="0"/>
        <a:buChar char="•"/>
        <a:defRPr sz="135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2900" indent="-171450" algn="l" defTabSz="685800" rtl="0" eaLnBrk="1" latinLnBrk="0" hangingPunct="1">
        <a:lnSpc>
          <a:spcPct val="100000"/>
        </a:lnSpc>
        <a:spcBef>
          <a:spcPts val="750"/>
        </a:spcBef>
        <a:buClr>
          <a:schemeClr val="accent2"/>
        </a:buClr>
        <a:buFont typeface="Arial" panose="020B0604020202020204" pitchFamily="34" charset="0"/>
        <a:buChar char="•"/>
        <a:defRPr sz="1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14350" indent="-171450" algn="l" defTabSz="685800" rtl="0" eaLnBrk="1" latinLnBrk="0" hangingPunct="1">
        <a:lnSpc>
          <a:spcPct val="100000"/>
        </a:lnSpc>
        <a:spcBef>
          <a:spcPts val="750"/>
        </a:spcBef>
        <a:buClr>
          <a:schemeClr val="accent2"/>
        </a:buClr>
        <a:buFont typeface="Arial" panose="020B0604020202020204" pitchFamily="34" charset="0"/>
        <a:buChar char="•"/>
        <a:defRPr sz="1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685800" indent="-171450" algn="l" defTabSz="685800" rtl="0" eaLnBrk="1" latinLnBrk="0" hangingPunct="1">
        <a:lnSpc>
          <a:spcPct val="100000"/>
        </a:lnSpc>
        <a:spcBef>
          <a:spcPts val="750"/>
        </a:spcBef>
        <a:buClr>
          <a:schemeClr val="accent2"/>
        </a:buClr>
        <a:buFont typeface="Arial" panose="020B0604020202020204" pitchFamily="34" charset="0"/>
        <a:buChar char="•"/>
        <a:defRPr sz="1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857250" indent="-171450" algn="l" defTabSz="685800" rtl="0" eaLnBrk="1" latinLnBrk="0" hangingPunct="1">
        <a:lnSpc>
          <a:spcPct val="100000"/>
        </a:lnSpc>
        <a:spcBef>
          <a:spcPts val="750"/>
        </a:spcBef>
        <a:buClr>
          <a:schemeClr val="accent2"/>
        </a:buClr>
        <a:buFont typeface="Arial" panose="020B0604020202020204" pitchFamily="34" charset="0"/>
        <a:buChar char="•"/>
        <a:defRPr sz="1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984647" indent="-171450" algn="l" defTabSz="685800" rtl="0" eaLnBrk="1" latinLnBrk="0" hangingPunct="1">
        <a:lnSpc>
          <a:spcPct val="100000"/>
        </a:lnSpc>
        <a:spcBef>
          <a:spcPts val="750"/>
        </a:spcBef>
        <a:buClr>
          <a:schemeClr val="accent2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113235" indent="-171450" algn="l" defTabSz="685800" rtl="0" eaLnBrk="1" latinLnBrk="0" hangingPunct="1">
        <a:lnSpc>
          <a:spcPct val="100000"/>
        </a:lnSpc>
        <a:spcBef>
          <a:spcPts val="750"/>
        </a:spcBef>
        <a:buClr>
          <a:schemeClr val="accent2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43013" indent="-171450" algn="l" defTabSz="685800" rtl="0" eaLnBrk="1" latinLnBrk="0" hangingPunct="1">
        <a:lnSpc>
          <a:spcPct val="100000"/>
        </a:lnSpc>
        <a:spcBef>
          <a:spcPts val="750"/>
        </a:spcBef>
        <a:buClr>
          <a:schemeClr val="accent2"/>
        </a:buClr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412081" indent="-171450" algn="l" defTabSz="685800" rtl="0" eaLnBrk="1" latinLnBrk="0" hangingPunct="1">
        <a:lnSpc>
          <a:spcPct val="100000"/>
        </a:lnSpc>
        <a:spcBef>
          <a:spcPts val="750"/>
        </a:spcBef>
        <a:buClr>
          <a:schemeClr val="accent2"/>
        </a:buClr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F0D7FD-4BA9-48B1-BED7-C6E54C75C1D0}" type="datetimeFigureOut">
              <a:rPr lang="pt-PT" smtClean="0"/>
              <a:pPr/>
              <a:t>08/10/21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03C81C-4B30-4820-898F-9929C8C87551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263932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F0D7FD-4BA9-48B1-BED7-C6E54C75C1D0}" type="datetimeFigureOut">
              <a:rPr lang="pt-PT" smtClean="0"/>
              <a:pPr/>
              <a:t>08/10/21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03C81C-4B30-4820-898F-9929C8C87551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19304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</p:sldLayoutIdLst>
  <p:txStyles>
    <p:titleStyle>
      <a:lvl1pPr algn="ctr" defTabSz="685783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68" indent="-257168" algn="l" defTabSz="685783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199" indent="-214308" algn="l" defTabSz="685783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1673352" y="723519"/>
            <a:ext cx="5797296" cy="89154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3352" y="1978534"/>
            <a:ext cx="5797296" cy="23264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866072" y="4679112"/>
            <a:ext cx="2065310" cy="2429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10/8/21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00150" y="4677156"/>
            <a:ext cx="4425892" cy="2400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88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69192" y="4663440"/>
            <a:ext cx="274320" cy="27432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825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337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</p:sldLayoutIdLst>
  <p:hf sldNum="0" hdr="0" ftr="0" dt="0"/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sz="2100" kern="1200" cap="all" spc="15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00000"/>
        </a:lnSpc>
        <a:spcBef>
          <a:spcPts val="750"/>
        </a:spcBef>
        <a:buClr>
          <a:schemeClr val="accent2"/>
        </a:buClr>
        <a:buFont typeface="Arial" panose="020B0604020202020204" pitchFamily="34" charset="0"/>
        <a:buChar char="•"/>
        <a:defRPr sz="135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2900" indent="-171450" algn="l" defTabSz="685800" rtl="0" eaLnBrk="1" latinLnBrk="0" hangingPunct="1">
        <a:lnSpc>
          <a:spcPct val="100000"/>
        </a:lnSpc>
        <a:spcBef>
          <a:spcPts val="750"/>
        </a:spcBef>
        <a:buClr>
          <a:schemeClr val="accent2"/>
        </a:buClr>
        <a:buFont typeface="Arial" panose="020B0604020202020204" pitchFamily="34" charset="0"/>
        <a:buChar char="•"/>
        <a:defRPr sz="1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14350" indent="-171450" algn="l" defTabSz="685800" rtl="0" eaLnBrk="1" latinLnBrk="0" hangingPunct="1">
        <a:lnSpc>
          <a:spcPct val="100000"/>
        </a:lnSpc>
        <a:spcBef>
          <a:spcPts val="750"/>
        </a:spcBef>
        <a:buClr>
          <a:schemeClr val="accent2"/>
        </a:buClr>
        <a:buFont typeface="Arial" panose="020B0604020202020204" pitchFamily="34" charset="0"/>
        <a:buChar char="•"/>
        <a:defRPr sz="1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685800" indent="-171450" algn="l" defTabSz="685800" rtl="0" eaLnBrk="1" latinLnBrk="0" hangingPunct="1">
        <a:lnSpc>
          <a:spcPct val="100000"/>
        </a:lnSpc>
        <a:spcBef>
          <a:spcPts val="750"/>
        </a:spcBef>
        <a:buClr>
          <a:schemeClr val="accent2"/>
        </a:buClr>
        <a:buFont typeface="Arial" panose="020B0604020202020204" pitchFamily="34" charset="0"/>
        <a:buChar char="•"/>
        <a:defRPr sz="1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857250" indent="-171450" algn="l" defTabSz="685800" rtl="0" eaLnBrk="1" latinLnBrk="0" hangingPunct="1">
        <a:lnSpc>
          <a:spcPct val="100000"/>
        </a:lnSpc>
        <a:spcBef>
          <a:spcPts val="750"/>
        </a:spcBef>
        <a:buClr>
          <a:schemeClr val="accent2"/>
        </a:buClr>
        <a:buFont typeface="Arial" panose="020B0604020202020204" pitchFamily="34" charset="0"/>
        <a:buChar char="•"/>
        <a:defRPr sz="1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984647" indent="-171450" algn="l" defTabSz="685800" rtl="0" eaLnBrk="1" latinLnBrk="0" hangingPunct="1">
        <a:lnSpc>
          <a:spcPct val="100000"/>
        </a:lnSpc>
        <a:spcBef>
          <a:spcPts val="750"/>
        </a:spcBef>
        <a:buClr>
          <a:schemeClr val="accent2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113235" indent="-171450" algn="l" defTabSz="685800" rtl="0" eaLnBrk="1" latinLnBrk="0" hangingPunct="1">
        <a:lnSpc>
          <a:spcPct val="100000"/>
        </a:lnSpc>
        <a:spcBef>
          <a:spcPts val="750"/>
        </a:spcBef>
        <a:buClr>
          <a:schemeClr val="accent2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43013" indent="-171450" algn="l" defTabSz="685800" rtl="0" eaLnBrk="1" latinLnBrk="0" hangingPunct="1">
        <a:lnSpc>
          <a:spcPct val="100000"/>
        </a:lnSpc>
        <a:spcBef>
          <a:spcPts val="750"/>
        </a:spcBef>
        <a:buClr>
          <a:schemeClr val="accent2"/>
        </a:buClr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412081" indent="-171450" algn="l" defTabSz="685800" rtl="0" eaLnBrk="1" latinLnBrk="0" hangingPunct="1">
        <a:lnSpc>
          <a:spcPct val="100000"/>
        </a:lnSpc>
        <a:spcBef>
          <a:spcPts val="750"/>
        </a:spcBef>
        <a:buClr>
          <a:schemeClr val="accent2"/>
        </a:buClr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ângulo 4"/>
          <p:cNvSpPr/>
          <p:nvPr/>
        </p:nvSpPr>
        <p:spPr>
          <a:xfrm>
            <a:off x="1817694" y="754928"/>
            <a:ext cx="3456384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/>
            <a:r>
              <a:rPr lang="pt-PT" sz="2100" b="1" dirty="0">
                <a:solidFill>
                  <a:srgbClr val="1F497D"/>
                </a:solidFill>
                <a:latin typeface="Calibri"/>
              </a:rPr>
              <a:t>Princípios Gerais de Direito</a:t>
            </a:r>
          </a:p>
          <a:p>
            <a:pPr defTabSz="685800"/>
            <a:endParaRPr lang="pt-PT" dirty="0">
              <a:solidFill>
                <a:prstClr val="black">
                  <a:lumMod val="85000"/>
                  <a:lumOff val="15000"/>
                </a:prstClr>
              </a:solidFill>
              <a:latin typeface="Calibri"/>
            </a:endParaRPr>
          </a:p>
        </p:txBody>
      </p:sp>
      <p:sp>
        <p:nvSpPr>
          <p:cNvPr id="6" name="Rectângulo 5"/>
          <p:cNvSpPr/>
          <p:nvPr/>
        </p:nvSpPr>
        <p:spPr>
          <a:xfrm>
            <a:off x="1817694" y="3597864"/>
            <a:ext cx="243027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/>
            <a:r>
              <a:rPr lang="pt-PT" sz="1500" b="1" dirty="0">
                <a:solidFill>
                  <a:srgbClr val="1F497D"/>
                </a:solidFill>
                <a:latin typeface="Calibri"/>
              </a:rPr>
              <a:t>António Pinto Pereira</a:t>
            </a:r>
            <a:endParaRPr lang="pt-PT" sz="1500" dirty="0">
              <a:solidFill>
                <a:srgbClr val="1F497D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394290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ângulo 1"/>
          <p:cNvSpPr/>
          <p:nvPr/>
        </p:nvSpPr>
        <p:spPr>
          <a:xfrm>
            <a:off x="1767364" y="3208017"/>
            <a:ext cx="5606415" cy="1170240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45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50" b="1" i="1" u="none" strike="noStrike" kern="1200" cap="none" spc="0" normalizeH="0" baseline="0" noProof="0" dirty="0" err="1">
                <a:ln>
                  <a:noFill/>
                </a:ln>
                <a:solidFill>
                  <a:srgbClr val="43A7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BIBLIOGRAFIA</a:t>
            </a:r>
            <a:endParaRPr kumimoji="0" lang="en-US" sz="3750" b="1" i="1" u="none" strike="noStrike" kern="1200" cap="none" spc="0" normalizeH="0" baseline="0" noProof="0" dirty="0">
              <a:ln>
                <a:noFill/>
              </a:ln>
              <a:solidFill>
                <a:srgbClr val="43A7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3A0B6A3-D950-41C8-AF01-DB960736E1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912" r="2" b="15086"/>
          <a:stretch/>
        </p:blipFill>
        <p:spPr>
          <a:xfrm>
            <a:off x="1280160" y="192405"/>
            <a:ext cx="6583680" cy="2823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5599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ângulo 1">
            <a:extLst>
              <a:ext uri="{FF2B5EF4-FFF2-40B4-BE49-F238E27FC236}">
                <a16:creationId xmlns:a16="http://schemas.microsoft.com/office/drawing/2014/main" id="{F3C0E11B-0812-FD4F-96CC-6D7121BB24E6}"/>
              </a:ext>
            </a:extLst>
          </p:cNvPr>
          <p:cNvSpPr/>
          <p:nvPr/>
        </p:nvSpPr>
        <p:spPr>
          <a:xfrm>
            <a:off x="2073016" y="274320"/>
            <a:ext cx="5269052" cy="891540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92500" lnSpcReduction="10000"/>
          </a:bodyPr>
          <a:lstStyle/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45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45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III –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BIBLIOGRAFIA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808080"/>
                </a:highlight>
                <a:uLnTx/>
                <a:uFillTx/>
                <a:latin typeface="Calibri"/>
                <a:ea typeface="+mn-ea"/>
                <a:cs typeface="+mn-cs"/>
              </a:rPr>
              <a:t>							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808080"/>
              </a:highligh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7CB4857B-ED7C-444D-9F04-2F885114A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001" y="0"/>
            <a:ext cx="992306" cy="1168659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18046FB-44EA-4FD8-A585-EA09A319B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000" y="1268730"/>
            <a:ext cx="6858000" cy="387477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479F5F2B-8B58-4140-AE6A-51F6C67B1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000" y="1268731"/>
            <a:ext cx="546555" cy="1572734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Rectângulo 1"/>
          <p:cNvSpPr/>
          <p:nvPr/>
        </p:nvSpPr>
        <p:spPr>
          <a:xfrm>
            <a:off x="2073017" y="1632204"/>
            <a:ext cx="5269052" cy="3236976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9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Pereira </a:t>
            </a:r>
            <a:r>
              <a:rPr kumimoji="0" lang="en-US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(2019), </a:t>
            </a:r>
            <a:r>
              <a:rPr lang="en-US" sz="19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36</a:t>
            </a:r>
            <a:r>
              <a:rPr kumimoji="0" lang="en-US" sz="19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-49.</a:t>
            </a:r>
            <a:endParaRPr kumimoji="0" lang="en-US" sz="1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5347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149B69-53C2-FD49-BDAE-7D7C76FCB3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4450" y="477520"/>
            <a:ext cx="6515100" cy="167190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vert="horz" wrap="square" lIns="182880" tIns="182880" rIns="182880" bIns="182880" rtlCol="0" anchor="ctr">
            <a:normAutofit fontScale="90000"/>
          </a:bodyPr>
          <a:lstStyle/>
          <a:p>
            <a:pPr defTabSz="914400"/>
            <a:br>
              <a:rPr lang="en-US" sz="900" b="1" kern="1200" cap="all" spc="200" baseline="0" dirty="0">
                <a:solidFill>
                  <a:srgbClr val="262626"/>
                </a:solidFill>
                <a:latin typeface="+mj-lt"/>
                <a:ea typeface="+mj-ea"/>
                <a:cs typeface="+mj-cs"/>
              </a:rPr>
            </a:br>
            <a:br>
              <a:rPr lang="en-US" sz="900" b="1" kern="1200" cap="all" spc="200" baseline="0" dirty="0">
                <a:solidFill>
                  <a:srgbClr val="262626"/>
                </a:solidFill>
                <a:latin typeface="+mj-lt"/>
                <a:ea typeface="+mj-ea"/>
                <a:cs typeface="+mj-cs"/>
              </a:rPr>
            </a:br>
            <a:br>
              <a:rPr lang="en-US" sz="900" b="1" kern="1200" cap="all" spc="200" baseline="0" dirty="0">
                <a:solidFill>
                  <a:srgbClr val="262626"/>
                </a:solidFill>
                <a:latin typeface="+mj-lt"/>
                <a:ea typeface="+mj-ea"/>
                <a:cs typeface="+mj-cs"/>
              </a:rPr>
            </a:br>
            <a:br>
              <a:rPr lang="en-US" sz="900" b="1" kern="1200" cap="all" spc="200" baseline="0" dirty="0">
                <a:solidFill>
                  <a:srgbClr val="262626"/>
                </a:solidFill>
                <a:latin typeface="+mj-lt"/>
                <a:ea typeface="+mj-ea"/>
                <a:cs typeface="+mj-cs"/>
              </a:rPr>
            </a:br>
            <a:br>
              <a:rPr lang="en-US" sz="900" b="1" kern="1200" cap="all" spc="200" baseline="0" dirty="0">
                <a:solidFill>
                  <a:srgbClr val="262626"/>
                </a:solidFill>
                <a:latin typeface="+mj-lt"/>
                <a:ea typeface="+mj-ea"/>
                <a:cs typeface="+mj-cs"/>
              </a:rPr>
            </a:br>
            <a:r>
              <a:rPr lang="en-US" sz="900" b="1" kern="1200" cap="all" spc="200" baseline="0" dirty="0">
                <a:solidFill>
                  <a:srgbClr val="262626"/>
                </a:solidFill>
                <a:latin typeface="+mj-lt"/>
                <a:ea typeface="+mj-ea"/>
                <a:cs typeface="+mj-cs"/>
              </a:rPr>
              <a:t>	</a:t>
            </a:r>
            <a:br>
              <a:rPr lang="en-US" sz="900" b="1" kern="1200" cap="all" spc="200" baseline="0" dirty="0">
                <a:solidFill>
                  <a:srgbClr val="262626"/>
                </a:solidFill>
                <a:latin typeface="+mj-lt"/>
                <a:ea typeface="+mj-ea"/>
                <a:cs typeface="+mj-cs"/>
              </a:rPr>
            </a:br>
            <a:r>
              <a:rPr lang="en-US" sz="900" b="1" kern="1200" cap="all" spc="200" baseline="0" dirty="0">
                <a:solidFill>
                  <a:srgbClr val="262626"/>
                </a:solidFill>
                <a:latin typeface="+mj-lt"/>
                <a:ea typeface="+mj-ea"/>
                <a:cs typeface="+mj-cs"/>
              </a:rPr>
              <a:t>	</a:t>
            </a:r>
            <a:br>
              <a:rPr lang="en-US" sz="900" b="1" kern="1200" cap="all" spc="200" baseline="0" dirty="0">
                <a:solidFill>
                  <a:srgbClr val="262626"/>
                </a:solidFill>
                <a:latin typeface="+mj-lt"/>
                <a:ea typeface="+mj-ea"/>
                <a:cs typeface="+mj-cs"/>
              </a:rPr>
            </a:br>
            <a:br>
              <a:rPr lang="en-US" sz="900" b="1" kern="1200" cap="all" spc="200" baseline="0" dirty="0">
                <a:solidFill>
                  <a:srgbClr val="262626"/>
                </a:solidFill>
                <a:latin typeface="+mj-lt"/>
                <a:ea typeface="+mj-ea"/>
                <a:cs typeface="+mj-cs"/>
              </a:rPr>
            </a:br>
            <a:br>
              <a:rPr lang="en-US" sz="900" b="1" kern="1200" cap="all" spc="200" baseline="0" dirty="0">
                <a:solidFill>
                  <a:srgbClr val="262626"/>
                </a:solidFill>
                <a:latin typeface="+mj-lt"/>
                <a:ea typeface="+mj-ea"/>
                <a:cs typeface="+mj-cs"/>
              </a:rPr>
            </a:br>
            <a:br>
              <a:rPr lang="en-US" sz="900" b="1" kern="1200" cap="all" spc="200" baseline="0" dirty="0">
                <a:solidFill>
                  <a:srgbClr val="262626"/>
                </a:solidFill>
                <a:latin typeface="+mj-lt"/>
                <a:ea typeface="+mj-ea"/>
                <a:cs typeface="+mj-cs"/>
              </a:rPr>
            </a:br>
            <a:br>
              <a:rPr lang="en-US" sz="900" b="1" kern="1200" cap="all" spc="200" baseline="0" dirty="0">
                <a:solidFill>
                  <a:srgbClr val="262626"/>
                </a:solidFill>
                <a:latin typeface="+mj-lt"/>
                <a:ea typeface="+mj-ea"/>
                <a:cs typeface="+mj-cs"/>
              </a:rPr>
            </a:br>
            <a:br>
              <a:rPr lang="en-US" sz="900" b="1" kern="1200" cap="all" spc="200" baseline="0" dirty="0">
                <a:solidFill>
                  <a:srgbClr val="262626"/>
                </a:solidFill>
                <a:latin typeface="+mj-lt"/>
                <a:ea typeface="+mj-ea"/>
                <a:cs typeface="+mj-cs"/>
              </a:rPr>
            </a:br>
            <a:br>
              <a:rPr lang="en-US" sz="900" b="1" kern="1200" cap="all" spc="200" baseline="0" dirty="0">
                <a:solidFill>
                  <a:srgbClr val="262626"/>
                </a:solidFill>
                <a:latin typeface="+mj-lt"/>
                <a:ea typeface="+mj-ea"/>
                <a:cs typeface="+mj-cs"/>
              </a:rPr>
            </a:br>
            <a:br>
              <a:rPr lang="en-US" sz="900" b="1" kern="1200" cap="all" spc="200" baseline="0" dirty="0">
                <a:solidFill>
                  <a:srgbClr val="262626"/>
                </a:solidFill>
                <a:latin typeface="+mj-lt"/>
                <a:ea typeface="+mj-ea"/>
                <a:cs typeface="+mj-cs"/>
              </a:rPr>
            </a:br>
            <a:br>
              <a:rPr lang="en-US" sz="900" b="1" kern="1200" cap="all" spc="200" baseline="0" dirty="0">
                <a:solidFill>
                  <a:srgbClr val="262626"/>
                </a:solidFill>
                <a:latin typeface="+mj-lt"/>
                <a:ea typeface="+mj-ea"/>
                <a:cs typeface="+mj-cs"/>
              </a:rPr>
            </a:br>
            <a:br>
              <a:rPr lang="en-US" sz="900" b="1" kern="1200" cap="all" spc="200" baseline="0" dirty="0">
                <a:solidFill>
                  <a:srgbClr val="262626"/>
                </a:solidFill>
                <a:latin typeface="+mj-lt"/>
                <a:ea typeface="+mj-ea"/>
                <a:cs typeface="+mj-cs"/>
              </a:rPr>
            </a:br>
            <a:br>
              <a:rPr lang="en-US" sz="2200" b="1" kern="1200" cap="all" spc="200" baseline="0" dirty="0">
                <a:solidFill>
                  <a:srgbClr val="262626"/>
                </a:solidFill>
                <a:latin typeface="+mj-lt"/>
                <a:ea typeface="+mj-ea"/>
                <a:cs typeface="+mj-cs"/>
              </a:rPr>
            </a:br>
            <a:br>
              <a:rPr lang="en-US" sz="900" b="1" kern="1200" cap="all" spc="200" baseline="0" dirty="0">
                <a:solidFill>
                  <a:srgbClr val="262626"/>
                </a:solidFill>
                <a:latin typeface="+mj-lt"/>
                <a:ea typeface="+mj-ea"/>
                <a:cs typeface="+mj-cs"/>
              </a:rPr>
            </a:br>
            <a:br>
              <a:rPr lang="en-US" sz="900" b="1" kern="1200" cap="all" spc="200" baseline="0" dirty="0">
                <a:solidFill>
                  <a:srgbClr val="262626"/>
                </a:solidFill>
                <a:latin typeface="+mj-lt"/>
                <a:ea typeface="+mj-ea"/>
                <a:cs typeface="+mj-cs"/>
              </a:rPr>
            </a:br>
            <a:br>
              <a:rPr lang="en-US" sz="900" b="1" kern="1200" cap="all" spc="200" baseline="0" dirty="0">
                <a:solidFill>
                  <a:srgbClr val="262626"/>
                </a:solidFill>
                <a:latin typeface="+mj-lt"/>
                <a:ea typeface="+mj-ea"/>
                <a:cs typeface="+mj-cs"/>
              </a:rPr>
            </a:br>
            <a:br>
              <a:rPr lang="en-US" sz="900" b="1" kern="1200" cap="all" spc="200" baseline="0" dirty="0">
                <a:solidFill>
                  <a:srgbClr val="262626"/>
                </a:solidFill>
                <a:latin typeface="+mj-lt"/>
                <a:ea typeface="+mj-ea"/>
                <a:cs typeface="+mj-cs"/>
              </a:rPr>
            </a:br>
            <a:br>
              <a:rPr lang="en-US" sz="900" b="1" kern="1200" cap="all" spc="200" baseline="0" dirty="0">
                <a:solidFill>
                  <a:srgbClr val="262626"/>
                </a:solidFill>
                <a:latin typeface="+mj-lt"/>
                <a:ea typeface="+mj-ea"/>
                <a:cs typeface="+mj-cs"/>
              </a:rPr>
            </a:br>
            <a:br>
              <a:rPr lang="en-US" sz="900" b="1" kern="1200" cap="all" spc="200" baseline="0" dirty="0">
                <a:solidFill>
                  <a:srgbClr val="262626"/>
                </a:solidFill>
                <a:latin typeface="+mj-lt"/>
                <a:ea typeface="+mj-ea"/>
                <a:cs typeface="+mj-cs"/>
              </a:rPr>
            </a:br>
            <a:br>
              <a:rPr lang="en-US" sz="900" b="1" kern="1200" cap="all" spc="200" baseline="0" dirty="0">
                <a:solidFill>
                  <a:srgbClr val="262626"/>
                </a:solidFill>
                <a:latin typeface="+mj-lt"/>
                <a:ea typeface="+mj-ea"/>
                <a:cs typeface="+mj-cs"/>
              </a:rPr>
            </a:br>
            <a:br>
              <a:rPr lang="en-US" sz="2400" b="1" spc="200" dirty="0"/>
            </a:br>
            <a:r>
              <a:rPr lang="en-US" sz="2400" b="1" spc="200" dirty="0"/>
              <a:t>2. </a:t>
            </a:r>
            <a:r>
              <a:rPr lang="en-US" sz="2400" b="1" spc="200" dirty="0" err="1"/>
              <a:t>noção</a:t>
            </a:r>
            <a:r>
              <a:rPr lang="en-US" sz="2400" b="1" spc="200" dirty="0"/>
              <a:t>, </a:t>
            </a:r>
            <a:r>
              <a:rPr lang="en-US" sz="2400" b="1" dirty="0" err="1">
                <a:solidFill>
                  <a:schemeClr val="tx1"/>
                </a:solidFill>
              </a:rPr>
              <a:t>classificação</a:t>
            </a:r>
            <a:r>
              <a:rPr lang="en-US" sz="2400" b="1" spc="200" dirty="0"/>
              <a:t> e </a:t>
            </a:r>
            <a:r>
              <a:rPr lang="en-US" sz="2400" b="1" spc="200" dirty="0" err="1"/>
              <a:t>caraterísticas</a:t>
            </a:r>
            <a:r>
              <a:rPr lang="en-US" sz="2400" b="1" spc="200" dirty="0"/>
              <a:t> do DIREITO:</a:t>
            </a:r>
            <a:br>
              <a:rPr lang="en-US" sz="2400" b="1" spc="200" dirty="0"/>
            </a:br>
            <a:br>
              <a:rPr lang="en-US" sz="2400" b="1" spc="200" dirty="0"/>
            </a:br>
            <a:br>
              <a:rPr lang="en-US" sz="900" b="1" kern="1200" cap="all" spc="200" baseline="0" dirty="0">
                <a:solidFill>
                  <a:srgbClr val="262626"/>
                </a:solidFill>
                <a:latin typeface="+mj-lt"/>
                <a:ea typeface="+mj-ea"/>
                <a:cs typeface="+mj-cs"/>
              </a:rPr>
            </a:br>
            <a:br>
              <a:rPr lang="en-US" sz="900" b="1" kern="1200" cap="all" spc="200" baseline="0" dirty="0">
                <a:solidFill>
                  <a:srgbClr val="262626"/>
                </a:solidFill>
                <a:latin typeface="+mj-lt"/>
                <a:ea typeface="+mj-ea"/>
                <a:cs typeface="+mj-cs"/>
              </a:rPr>
            </a:br>
            <a:br>
              <a:rPr lang="en-US" sz="900" b="1" kern="1200" cap="all" spc="200" baseline="0" dirty="0">
                <a:solidFill>
                  <a:srgbClr val="262626"/>
                </a:solidFill>
                <a:latin typeface="+mj-lt"/>
                <a:ea typeface="+mj-ea"/>
                <a:cs typeface="+mj-cs"/>
              </a:rPr>
            </a:br>
            <a:br>
              <a:rPr lang="en-US" sz="900" b="1" kern="1200" cap="all" spc="200" baseline="0" dirty="0">
                <a:solidFill>
                  <a:srgbClr val="262626"/>
                </a:solidFill>
                <a:latin typeface="+mj-lt"/>
                <a:ea typeface="+mj-ea"/>
                <a:cs typeface="+mj-cs"/>
              </a:rPr>
            </a:br>
            <a:br>
              <a:rPr lang="en-US" sz="900" b="1" kern="1200" cap="all" spc="200" baseline="0" dirty="0">
                <a:solidFill>
                  <a:srgbClr val="262626"/>
                </a:solidFill>
                <a:latin typeface="+mj-lt"/>
                <a:ea typeface="+mj-ea"/>
                <a:cs typeface="+mj-cs"/>
              </a:rPr>
            </a:br>
            <a:br>
              <a:rPr lang="en-US" sz="900" b="1" kern="1200" cap="all" spc="200" baseline="0" dirty="0">
                <a:solidFill>
                  <a:srgbClr val="262626"/>
                </a:solidFill>
                <a:latin typeface="+mj-lt"/>
                <a:ea typeface="+mj-ea"/>
                <a:cs typeface="+mj-cs"/>
              </a:rPr>
            </a:br>
            <a:br>
              <a:rPr lang="en-US" sz="900" b="1" kern="1200" cap="all" spc="200" baseline="0" dirty="0">
                <a:solidFill>
                  <a:srgbClr val="262626"/>
                </a:solidFill>
                <a:latin typeface="+mj-lt"/>
                <a:ea typeface="+mj-ea"/>
                <a:cs typeface="+mj-cs"/>
              </a:rPr>
            </a:br>
            <a:br>
              <a:rPr lang="en-US" sz="900" b="1" kern="1200" cap="all" spc="200" baseline="0" dirty="0">
                <a:solidFill>
                  <a:srgbClr val="262626"/>
                </a:solidFill>
                <a:latin typeface="+mj-lt"/>
                <a:ea typeface="+mj-ea"/>
                <a:cs typeface="+mj-cs"/>
              </a:rPr>
            </a:br>
            <a:br>
              <a:rPr lang="en-US" sz="900" b="1" kern="1200" cap="all" spc="200" baseline="0" dirty="0">
                <a:solidFill>
                  <a:srgbClr val="262626"/>
                </a:solidFill>
                <a:latin typeface="+mj-lt"/>
                <a:ea typeface="+mj-ea"/>
                <a:cs typeface="+mj-cs"/>
              </a:rPr>
            </a:br>
            <a:r>
              <a:rPr lang="en-US" sz="2400" b="1" kern="1200" cap="all" spc="200" baseline="0" dirty="0">
                <a:solidFill>
                  <a:srgbClr val="262626"/>
                </a:solidFill>
                <a:latin typeface="+mj-lt"/>
                <a:ea typeface="+mj-ea"/>
                <a:cs typeface="+mj-cs"/>
              </a:rPr>
              <a:t>2.1. </a:t>
            </a:r>
            <a:r>
              <a:rPr lang="en-US" sz="2400" b="1" kern="1200" cap="all" spc="200" baseline="0" dirty="0" err="1">
                <a:solidFill>
                  <a:srgbClr val="262626"/>
                </a:solidFill>
                <a:latin typeface="+mj-lt"/>
                <a:ea typeface="+mj-ea"/>
                <a:cs typeface="+mj-cs"/>
              </a:rPr>
              <a:t>Noção</a:t>
            </a:r>
            <a:r>
              <a:rPr lang="en-US" sz="2400" b="1" kern="1200" cap="all" spc="200" baseline="0" dirty="0">
                <a:solidFill>
                  <a:srgbClr val="262626"/>
                </a:solidFill>
                <a:latin typeface="+mj-lt"/>
                <a:ea typeface="+mj-ea"/>
                <a:cs typeface="+mj-cs"/>
              </a:rPr>
              <a:t> de </a:t>
            </a:r>
            <a:r>
              <a:rPr lang="en-US" sz="2400" b="1" kern="1200" cap="all" spc="200" baseline="0" dirty="0" err="1">
                <a:solidFill>
                  <a:srgbClr val="262626"/>
                </a:solidFill>
                <a:latin typeface="+mj-lt"/>
                <a:ea typeface="+mj-ea"/>
                <a:cs typeface="+mj-cs"/>
              </a:rPr>
              <a:t>direito</a:t>
            </a:r>
            <a:br>
              <a:rPr lang="en-US" sz="2400" b="1" kern="1200" cap="all" spc="200" baseline="0" dirty="0">
                <a:solidFill>
                  <a:srgbClr val="262626"/>
                </a:solidFill>
                <a:latin typeface="+mj-lt"/>
                <a:ea typeface="+mj-ea"/>
                <a:cs typeface="+mj-cs"/>
              </a:rPr>
            </a:br>
            <a:br>
              <a:rPr lang="en-US" sz="2400" b="1" kern="1200" cap="all" spc="200" baseline="0" dirty="0">
                <a:solidFill>
                  <a:srgbClr val="262626"/>
                </a:solidFill>
                <a:latin typeface="+mj-lt"/>
                <a:ea typeface="+mj-ea"/>
                <a:cs typeface="+mj-cs"/>
              </a:rPr>
            </a:br>
            <a:r>
              <a:rPr lang="en-US" sz="2400" b="1" kern="1200" cap="all" spc="200" baseline="0" dirty="0">
                <a:solidFill>
                  <a:srgbClr val="262626"/>
                </a:solidFill>
                <a:latin typeface="+mj-lt"/>
                <a:ea typeface="+mj-ea"/>
                <a:cs typeface="+mj-cs"/>
              </a:rPr>
              <a:t>2.2. A </a:t>
            </a:r>
            <a:r>
              <a:rPr lang="en-US" sz="2400" b="1" kern="1200" cap="all" spc="200" baseline="0" dirty="0" err="1">
                <a:solidFill>
                  <a:srgbClr val="262626"/>
                </a:solidFill>
                <a:latin typeface="+mj-lt"/>
                <a:ea typeface="+mj-ea"/>
                <a:cs typeface="+mj-cs"/>
              </a:rPr>
              <a:t>tripla</a:t>
            </a:r>
            <a:r>
              <a:rPr lang="en-US" sz="2400" b="1" kern="1200" cap="all" spc="200" baseline="0" dirty="0">
                <a:solidFill>
                  <a:srgbClr val="262626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400" b="1" kern="1200" cap="all" spc="200" baseline="0" dirty="0" err="1">
                <a:solidFill>
                  <a:srgbClr val="262626"/>
                </a:solidFill>
                <a:latin typeface="+mj-lt"/>
                <a:ea typeface="+mj-ea"/>
                <a:cs typeface="+mj-cs"/>
              </a:rPr>
              <a:t>dimensão</a:t>
            </a:r>
            <a:r>
              <a:rPr lang="en-US" sz="2400" b="1" kern="1200" cap="all" spc="200" baseline="0" dirty="0">
                <a:solidFill>
                  <a:srgbClr val="262626"/>
                </a:solidFill>
                <a:latin typeface="+mj-lt"/>
                <a:ea typeface="+mj-ea"/>
                <a:cs typeface="+mj-cs"/>
              </a:rPr>
              <a:t> do </a:t>
            </a:r>
            <a:r>
              <a:rPr lang="en-US" sz="2400" b="1" kern="1200" cap="all" spc="200" baseline="0" dirty="0" err="1">
                <a:solidFill>
                  <a:srgbClr val="262626"/>
                </a:solidFill>
                <a:latin typeface="+mj-lt"/>
                <a:ea typeface="+mj-ea"/>
                <a:cs typeface="+mj-cs"/>
              </a:rPr>
              <a:t>direito</a:t>
            </a:r>
            <a:br>
              <a:rPr lang="en-US" sz="2400" b="1" kern="1200" cap="all" spc="200" baseline="0" dirty="0">
                <a:solidFill>
                  <a:srgbClr val="262626"/>
                </a:solidFill>
                <a:latin typeface="+mj-lt"/>
                <a:ea typeface="+mj-ea"/>
                <a:cs typeface="+mj-cs"/>
              </a:rPr>
            </a:br>
            <a:br>
              <a:rPr lang="en-US" sz="2400" b="1" kern="1200" cap="all" spc="200" baseline="0" dirty="0">
                <a:solidFill>
                  <a:srgbClr val="262626"/>
                </a:solidFill>
                <a:latin typeface="+mj-lt"/>
                <a:ea typeface="+mj-ea"/>
                <a:cs typeface="+mj-cs"/>
              </a:rPr>
            </a:br>
            <a:r>
              <a:rPr lang="en-US" sz="2400" b="1" kern="1200" cap="all" spc="200" baseline="0" dirty="0">
                <a:solidFill>
                  <a:srgbClr val="262626"/>
                </a:solidFill>
                <a:latin typeface="+mj-lt"/>
                <a:ea typeface="+mj-ea"/>
                <a:cs typeface="+mj-cs"/>
              </a:rPr>
              <a:t>2.3. </a:t>
            </a:r>
            <a:r>
              <a:rPr lang="en-US" sz="2400" b="1" kern="1200" cap="all" spc="200" baseline="0" dirty="0" err="1">
                <a:solidFill>
                  <a:srgbClr val="262626"/>
                </a:solidFill>
                <a:latin typeface="+mj-lt"/>
                <a:ea typeface="+mj-ea"/>
                <a:cs typeface="+mj-cs"/>
              </a:rPr>
              <a:t>Caraterísticas</a:t>
            </a:r>
            <a:r>
              <a:rPr lang="en-US" sz="2400" b="1" kern="1200" cap="all" spc="200" baseline="0" dirty="0">
                <a:solidFill>
                  <a:srgbClr val="262626"/>
                </a:solidFill>
                <a:latin typeface="+mj-lt"/>
                <a:ea typeface="+mj-ea"/>
                <a:cs typeface="+mj-cs"/>
              </a:rPr>
              <a:t> do </a:t>
            </a:r>
            <a:r>
              <a:rPr lang="en-US" sz="2400" b="1" kern="1200" cap="all" spc="200" baseline="0" dirty="0" err="1">
                <a:solidFill>
                  <a:srgbClr val="262626"/>
                </a:solidFill>
                <a:latin typeface="+mj-lt"/>
                <a:ea typeface="+mj-ea"/>
                <a:cs typeface="+mj-cs"/>
              </a:rPr>
              <a:t>direito</a:t>
            </a:r>
            <a:endParaRPr lang="en-US" sz="900" kern="1200" cap="all" spc="200" baseline="0" dirty="0">
              <a:solidFill>
                <a:srgbClr val="262626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170624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149B69-53C2-FD49-BDAE-7D7C76FCB3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3942" y="741555"/>
            <a:ext cx="4416566" cy="3973568"/>
          </a:xfrm>
          <a:noFill/>
          <a:ln>
            <a:noFill/>
          </a:ln>
        </p:spPr>
        <p:txBody>
          <a:bodyPr vert="horz" wrap="square" lIns="274320" tIns="182880" rIns="274320" bIns="182880" rtlCol="0" anchor="ctr" anchorCtr="1">
            <a:normAutofit/>
          </a:bodyPr>
          <a:lstStyle/>
          <a:p>
            <a:pPr algn="l" defTabSz="914400"/>
            <a:br>
              <a:rPr lang="en-US" sz="900" b="1" kern="1200" cap="all" spc="200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900" b="1" kern="1200" cap="all" spc="200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900" b="1" kern="1200" cap="all" spc="200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900" b="1" kern="1200" cap="all" spc="200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	</a:t>
            </a:r>
            <a:br>
              <a:rPr lang="en-US" sz="900" b="1" kern="1200" cap="all" spc="200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2400" b="1" kern="1200" cap="all" spc="200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2200" b="1" kern="1200" cap="all" spc="200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2. </a:t>
            </a:r>
            <a:r>
              <a:rPr lang="en-US" sz="2200" b="1" kern="1200" cap="all" spc="200" baseline="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noção</a:t>
            </a:r>
            <a:r>
              <a:rPr lang="en-US" sz="2200" b="1" kern="1200" cap="all" spc="200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, </a:t>
            </a:r>
            <a:r>
              <a:rPr lang="en-US" sz="2400" b="1" dirty="0" err="1">
                <a:solidFill>
                  <a:schemeClr val="tx1"/>
                </a:solidFill>
              </a:rPr>
              <a:t>classificação</a:t>
            </a:r>
            <a:r>
              <a:rPr lang="en-US" sz="2200" b="1" kern="1200" cap="all" spc="200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e </a:t>
            </a:r>
            <a:r>
              <a:rPr lang="en-US" sz="2200" b="1" kern="1200" cap="all" spc="200" baseline="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caraterísticas</a:t>
            </a:r>
            <a:r>
              <a:rPr lang="en-US" sz="2200" b="1" kern="1200" cap="all" spc="200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do DIREITO:</a:t>
            </a:r>
            <a:br>
              <a:rPr lang="en-US" sz="2400" b="1" kern="1200" cap="all" spc="200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900" b="1" kern="1200" cap="all" spc="200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900" b="1" kern="1200" cap="all" spc="200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900" b="1" kern="1200" cap="all" spc="200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900" b="1" kern="1200" cap="all" spc="200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900" b="1" kern="1200" cap="all" spc="200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900" b="1" kern="1200" cap="all" spc="200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900" b="1" kern="1200" cap="all" spc="200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900" b="1" kern="1200" cap="all" spc="200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1600" b="1" kern="1200" cap="all" spc="200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2.1. </a:t>
            </a:r>
            <a:r>
              <a:rPr lang="en-US" sz="1600" b="1" kern="1200" cap="all" spc="200" baseline="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Noção</a:t>
            </a:r>
            <a:r>
              <a:rPr lang="en-US" sz="1600" b="1" kern="1200" cap="all" spc="200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de </a:t>
            </a:r>
            <a:r>
              <a:rPr lang="en-US" sz="1600" b="1" kern="1200" cap="all" spc="200" baseline="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direito</a:t>
            </a:r>
            <a:endParaRPr lang="en-US" sz="1600" kern="1200" cap="all" spc="200" baseline="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7533587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3360E08-9322-F248-9BBB-F9D9F3AE8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3352" y="350563"/>
            <a:ext cx="5797296" cy="891540"/>
          </a:xfrm>
          <a:solidFill>
            <a:srgbClr val="FFFFFF"/>
          </a:solidFill>
        </p:spPr>
        <p:txBody>
          <a:bodyPr>
            <a:normAutofit/>
          </a:bodyPr>
          <a:lstStyle/>
          <a:p>
            <a:r>
              <a:rPr lang="pt-PT" dirty="0"/>
              <a:t>Definição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55C3DE0E-8D05-3842-84B6-C4A124E008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9546" y="1718446"/>
            <a:ext cx="6584634" cy="2159442"/>
          </a:xfrm>
        </p:spPr>
        <p:txBody>
          <a:bodyPr>
            <a:normAutofit/>
          </a:bodyPr>
          <a:lstStyle/>
          <a:p>
            <a:r>
              <a:rPr lang="pt-PT" sz="1700" i="1" dirty="0">
                <a:solidFill>
                  <a:srgbClr val="404040"/>
                </a:solidFill>
              </a:rPr>
              <a:t>Um conjunto </a:t>
            </a:r>
            <a:r>
              <a:rPr lang="pt-PT" sz="1700" b="1" i="1" dirty="0">
                <a:solidFill>
                  <a:srgbClr val="404040"/>
                </a:solidFill>
              </a:rPr>
              <a:t>sistemático </a:t>
            </a:r>
            <a:r>
              <a:rPr lang="pt-PT" sz="1700" i="1" dirty="0">
                <a:solidFill>
                  <a:srgbClr val="404040"/>
                </a:solidFill>
              </a:rPr>
              <a:t>de </a:t>
            </a:r>
            <a:r>
              <a:rPr lang="pt-PT" sz="1700" b="1" i="1" dirty="0">
                <a:solidFill>
                  <a:srgbClr val="404040"/>
                </a:solidFill>
              </a:rPr>
              <a:t>normas </a:t>
            </a:r>
            <a:r>
              <a:rPr lang="pt-PT" sz="1700" i="1" dirty="0">
                <a:solidFill>
                  <a:srgbClr val="404040"/>
                </a:solidFill>
              </a:rPr>
              <a:t>(de caráter jurídico)</a:t>
            </a:r>
            <a:r>
              <a:rPr lang="pt-PT" sz="1700" b="1" i="1" dirty="0">
                <a:solidFill>
                  <a:srgbClr val="404040"/>
                </a:solidFill>
              </a:rPr>
              <a:t> </a:t>
            </a:r>
            <a:r>
              <a:rPr lang="pt-PT" sz="1700" i="1" dirty="0">
                <a:solidFill>
                  <a:srgbClr val="404040"/>
                </a:solidFill>
              </a:rPr>
              <a:t>adotadas por </a:t>
            </a:r>
            <a:r>
              <a:rPr lang="pt-PT" sz="1700" b="1" i="1" dirty="0">
                <a:solidFill>
                  <a:srgbClr val="404040"/>
                </a:solidFill>
              </a:rPr>
              <a:t>órgãos </a:t>
            </a:r>
            <a:r>
              <a:rPr lang="pt-PT" sz="1700" i="1" dirty="0">
                <a:solidFill>
                  <a:srgbClr val="404040"/>
                </a:solidFill>
              </a:rPr>
              <a:t>próprios, de acordo com </a:t>
            </a:r>
            <a:r>
              <a:rPr lang="pt-PT" sz="1700" b="1" i="1" dirty="0">
                <a:solidFill>
                  <a:srgbClr val="404040"/>
                </a:solidFill>
              </a:rPr>
              <a:t>processos </a:t>
            </a:r>
            <a:r>
              <a:rPr lang="pt-PT" sz="1700" i="1" dirty="0">
                <a:solidFill>
                  <a:srgbClr val="404040"/>
                </a:solidFill>
              </a:rPr>
              <a:t>formalmente aptos a emiti-las, e que serve para </a:t>
            </a:r>
            <a:r>
              <a:rPr lang="pt-PT" sz="1700" b="1" i="1" dirty="0">
                <a:solidFill>
                  <a:srgbClr val="404040"/>
                </a:solidFill>
              </a:rPr>
              <a:t>regular </a:t>
            </a:r>
            <a:r>
              <a:rPr lang="pt-PT" sz="1700" i="1" dirty="0">
                <a:solidFill>
                  <a:srgbClr val="404040"/>
                </a:solidFill>
              </a:rPr>
              <a:t>a vida do Homem em sociedade.</a:t>
            </a:r>
          </a:p>
        </p:txBody>
      </p:sp>
    </p:spTree>
    <p:extLst>
      <p:ext uri="{BB962C8B-B14F-4D97-AF65-F5344CB8AC3E}">
        <p14:creationId xmlns:p14="http://schemas.microsoft.com/office/powerpoint/2010/main" val="2319141089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7000"/>
                <a:shade val="100000"/>
                <a:satMod val="185000"/>
                <a:lumMod val="120000"/>
              </a:schemeClr>
            </a:gs>
            <a:gs pos="100000">
              <a:schemeClr val="bg1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536C4D84-A4FC-C849-9434-106590D7E9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3570" y="2433099"/>
            <a:ext cx="7696862" cy="2107095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70000"/>
              </a:lnSpc>
              <a:spcAft>
                <a:spcPts val="600"/>
              </a:spcAft>
            </a:pPr>
            <a:r>
              <a:rPr lang="pt-PT" sz="6400" b="1" i="1" dirty="0"/>
              <a:t>“A norma jurídica é uma norma (palavra, cujo significado próprio é ‘esquadro’), afirma-se dum modo particular que é uma ‘regula’ (uma ‘régua’, uma regra); esta, por sua vez um ‘</a:t>
            </a:r>
            <a:r>
              <a:rPr lang="pt-PT" sz="6400" b="1" i="1" dirty="0" err="1"/>
              <a:t>canon</a:t>
            </a:r>
            <a:r>
              <a:rPr lang="pt-PT" sz="6400" b="1" i="1" dirty="0"/>
              <a:t>’ (uma medida). ‘Esquadro’ (‘norma’), ‘régua’ (‘regula’) e cânone, tudo são medidas para valorar as coisas.”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pt-PT" sz="600" b="1" i="1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pt-PT" sz="600" b="1" i="1" dirty="0"/>
              <a:t>						</a:t>
            </a:r>
            <a:r>
              <a:rPr lang="pt-PT" sz="4000" b="1" i="1" dirty="0"/>
              <a:t>Sebastião Cruz, Direito Romano (</a:t>
            </a:r>
            <a:r>
              <a:rPr lang="pt-PT" sz="4000" b="1" i="1" dirty="0" err="1"/>
              <a:t>Ius</a:t>
            </a:r>
            <a:r>
              <a:rPr lang="pt-PT" sz="4000" b="1" i="1" dirty="0"/>
              <a:t> </a:t>
            </a:r>
            <a:r>
              <a:rPr lang="pt-PT" sz="4000" b="1" i="1" dirty="0" err="1"/>
              <a:t>Romanum</a:t>
            </a:r>
            <a:r>
              <a:rPr lang="pt-PT" sz="4000" b="1" i="1" dirty="0"/>
              <a:t>), 1984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pt-PT" sz="600" b="1" i="1" dirty="0"/>
          </a:p>
        </p:txBody>
      </p:sp>
    </p:spTree>
    <p:extLst>
      <p:ext uri="{BB962C8B-B14F-4D97-AF65-F5344CB8AC3E}">
        <p14:creationId xmlns:p14="http://schemas.microsoft.com/office/powerpoint/2010/main" val="11019227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7000"/>
                <a:shade val="100000"/>
                <a:satMod val="185000"/>
                <a:lumMod val="120000"/>
              </a:schemeClr>
            </a:gs>
            <a:gs pos="100000">
              <a:schemeClr val="bg1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96E63C-1696-E245-BB23-938B456166D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  <a:ln w="190500" cmpd="thinThick">
            <a:solidFill>
              <a:schemeClr val="tx1"/>
            </a:solidFill>
          </a:ln>
        </p:spPr>
        <p:txBody>
          <a:bodyPr vert="horz" lIns="274320" tIns="182880" rIns="274320" bIns="182880" rtlCol="0" anchor="ctr" anchorCtr="1">
            <a:normAutofit/>
          </a:bodyPr>
          <a:lstStyle/>
          <a:p>
            <a:pPr defTabSz="914400"/>
            <a:r>
              <a:rPr lang="en-US" sz="3800" kern="1200" cap="all" spc="200" baseline="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Origem</a:t>
            </a:r>
            <a:r>
              <a:rPr lang="en-US" sz="3800" kern="1200" cap="all" spc="200" baseline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800" kern="1200" cap="all" spc="200" baseline="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Etimológica</a:t>
            </a:r>
            <a:endParaRPr lang="en-US" sz="3800" kern="1200" cap="all" spc="200" baseline="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4DF4B43B-FC32-1145-BE50-24D9026353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21395" y="3264408"/>
            <a:ext cx="5101209" cy="929920"/>
          </a:xfrm>
        </p:spPr>
        <p:txBody>
          <a:bodyPr vert="horz" lIns="91440" tIns="45720" rIns="91440" bIns="45720" rtlCol="0">
            <a:normAutofit/>
          </a:bodyPr>
          <a:lstStyle/>
          <a:p>
            <a:pPr algn="ctr" defTabSz="914400">
              <a:spcBef>
                <a:spcPts val="1000"/>
              </a:spcBef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Do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Direito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45008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34615E4-C95D-FA4C-B2EB-0A23E6BED9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114" y="79804"/>
            <a:ext cx="4334886" cy="498389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vert="horz" lIns="182880" tIns="182880" rIns="182880" bIns="182880" rtlCol="0" anchor="ctr">
            <a:noAutofit/>
          </a:bodyPr>
          <a:lstStyle/>
          <a:p>
            <a:pPr defTabSz="914400"/>
            <a:r>
              <a:rPr lang="en-US" sz="1600" kern="1200" cap="all" spc="200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Na </a:t>
            </a:r>
            <a:r>
              <a:rPr lang="en-US" sz="1600" kern="1200" cap="all" spc="200" baseline="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sua</a:t>
            </a:r>
            <a:r>
              <a:rPr lang="en-US" sz="1600" kern="1200" cap="all" spc="200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600" kern="1200" cap="all" spc="200" baseline="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origem</a:t>
            </a:r>
            <a:r>
              <a:rPr lang="en-US" sz="1600" kern="1200" cap="all" spc="200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600" kern="1200" cap="all" spc="200" baseline="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etimológica</a:t>
            </a:r>
            <a:r>
              <a:rPr lang="en-US" sz="1600" kern="1200" cap="all" spc="200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, a </a:t>
            </a:r>
            <a:r>
              <a:rPr lang="en-US" sz="1600" kern="1200" cap="all" spc="200" baseline="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palavra</a:t>
            </a:r>
            <a:r>
              <a:rPr lang="en-US" sz="1600" kern="1200" cap="all" spc="200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600" i="1" kern="1200" cap="all" spc="200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“</a:t>
            </a:r>
            <a:r>
              <a:rPr lang="en-US" sz="1600" i="1" kern="1200" cap="all" spc="200" baseline="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direito</a:t>
            </a:r>
            <a:r>
              <a:rPr lang="en-US" sz="1600" i="1" kern="1200" cap="all" spc="200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”</a:t>
            </a:r>
            <a:r>
              <a:rPr lang="en-US" sz="1600" kern="1200" cap="all" spc="200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600" kern="1200" cap="all" spc="200" baseline="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vem</a:t>
            </a:r>
            <a:r>
              <a:rPr lang="en-US" sz="1600" kern="1200" cap="all" spc="200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do </a:t>
            </a:r>
            <a:r>
              <a:rPr lang="en-US" sz="1600" kern="1200" cap="all" spc="200" baseline="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latim</a:t>
            </a:r>
            <a:r>
              <a:rPr lang="en-US" sz="1600" kern="1200" cap="all" spc="200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600" i="1" kern="1200" cap="all" spc="200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“</a:t>
            </a:r>
            <a:r>
              <a:rPr lang="en-US" sz="1600" i="1" kern="1200" cap="all" spc="200" baseline="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directus</a:t>
            </a:r>
            <a:r>
              <a:rPr lang="en-US" sz="1600" i="1" kern="1200" cap="all" spc="200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, a, um”</a:t>
            </a:r>
            <a:r>
              <a:rPr lang="en-US" sz="1600" kern="1200" cap="all" spc="200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, </a:t>
            </a:r>
            <a:r>
              <a:rPr lang="en-US" sz="1600" kern="1200" cap="all" spc="200" baseline="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escrito</a:t>
            </a:r>
            <a:r>
              <a:rPr lang="en-US" sz="1600" kern="1200" cap="all" spc="200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600" kern="1200" cap="all" spc="200" baseline="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também</a:t>
            </a:r>
            <a:r>
              <a:rPr lang="en-US" sz="1600" kern="1200" cap="all" spc="200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600" kern="1200" cap="all" spc="200" baseline="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como</a:t>
            </a:r>
            <a:r>
              <a:rPr lang="en-US" sz="1600" kern="1200" cap="all" spc="200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600" i="1" kern="1200" cap="all" spc="200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“</a:t>
            </a:r>
            <a:r>
              <a:rPr lang="en-US" sz="1600" i="1" kern="1200" cap="all" spc="200" baseline="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ius</a:t>
            </a:r>
            <a:r>
              <a:rPr lang="en-US" sz="1600" i="1" kern="1200" cap="all" spc="200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” </a:t>
            </a:r>
            <a:r>
              <a:rPr lang="en-US" sz="1600" kern="1200" cap="all" spc="200" baseline="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ou</a:t>
            </a:r>
            <a:r>
              <a:rPr lang="en-US" sz="1600" kern="1200" cap="all" spc="200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600" i="1" kern="1200" cap="all" spc="200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“jus” </a:t>
            </a:r>
            <a:r>
              <a:rPr lang="en-US" sz="1600" kern="1200" cap="all" spc="200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(o que segue </a:t>
            </a:r>
            <a:r>
              <a:rPr lang="en-US" sz="1600" kern="1200" cap="all" spc="200" baseline="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regras</a:t>
            </a:r>
            <a:r>
              <a:rPr lang="en-US" sz="1600" kern="1200" cap="all" spc="200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600" kern="1200" cap="all" spc="200" baseline="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pré-determinadas</a:t>
            </a:r>
            <a:r>
              <a:rPr lang="en-US" sz="1600" kern="1200" cap="all" spc="200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600" kern="1200" cap="all" spc="200" baseline="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ou</a:t>
            </a:r>
            <a:r>
              <a:rPr lang="en-US" sz="1600" kern="1200" cap="all" spc="200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600" spc="200" dirty="0">
                <a:solidFill>
                  <a:schemeClr val="tx1"/>
                </a:solidFill>
              </a:rPr>
              <a:t>dado </a:t>
            </a:r>
            <a:r>
              <a:rPr lang="en-US" sz="1600" kern="1200" cap="all" spc="200" baseline="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preceito</a:t>
            </a:r>
            <a:r>
              <a:rPr lang="en-US" sz="1600" kern="1200" cap="all" spc="200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) e que </a:t>
            </a:r>
            <a:r>
              <a:rPr lang="en-US" sz="1600" kern="1200" cap="all" spc="200" baseline="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em</a:t>
            </a:r>
            <a:r>
              <a:rPr lang="en-US" sz="1600" kern="1200" cap="all" spc="200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600" kern="1200" cap="all" spc="200" baseline="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latim</a:t>
            </a:r>
            <a:r>
              <a:rPr lang="en-US" sz="1600" kern="1200" cap="all" spc="200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600" kern="1200" cap="all" spc="200" baseline="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clássico</a:t>
            </a:r>
            <a:r>
              <a:rPr lang="en-US" sz="1600" kern="1200" cap="all" spc="200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600" kern="1200" cap="all" spc="200" baseline="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correspondia</a:t>
            </a:r>
            <a:r>
              <a:rPr lang="en-US" sz="1600" kern="1200" cap="all" spc="200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a </a:t>
            </a:r>
            <a:r>
              <a:rPr lang="en-US" sz="1600" b="1" i="1" kern="1200" cap="all" spc="200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“IVS” </a:t>
            </a:r>
            <a:r>
              <a:rPr lang="en-US" sz="1600" kern="1200" cap="all" spc="200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(a </a:t>
            </a:r>
            <a:r>
              <a:rPr lang="en-US" sz="1600" kern="1200" cap="all" spc="200" baseline="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fórmula</a:t>
            </a:r>
            <a:r>
              <a:rPr lang="en-US" sz="1600" kern="1200" cap="all" spc="200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religiosa), </a:t>
            </a:r>
            <a:r>
              <a:rPr lang="en-US" sz="1600" kern="1200" cap="all" spc="200" baseline="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derivada</a:t>
            </a:r>
            <a:r>
              <a:rPr lang="en-US" sz="1600" kern="1200" cap="all" spc="200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de </a:t>
            </a:r>
            <a:r>
              <a:rPr lang="en-US" sz="1600" i="1" kern="1200" cap="all" spc="200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“</a:t>
            </a:r>
            <a:r>
              <a:rPr lang="en-US" sz="1600" i="1" kern="1200" cap="all" spc="200" baseline="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Ioues</a:t>
            </a:r>
            <a:r>
              <a:rPr lang="en-US" sz="1600" i="1" kern="1200" cap="all" spc="200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” </a:t>
            </a:r>
            <a:r>
              <a:rPr lang="en-US" sz="1600" kern="1200" cap="all" spc="200" baseline="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ou</a:t>
            </a:r>
            <a:r>
              <a:rPr lang="en-US" sz="1600" kern="1200" cap="all" spc="200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600" i="1" kern="1200" cap="all" spc="200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“</a:t>
            </a:r>
            <a:r>
              <a:rPr lang="en-US" sz="1600" i="1" kern="1200" cap="all" spc="200" baseline="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Iovis</a:t>
            </a:r>
            <a:r>
              <a:rPr lang="en-US" sz="1600" i="1" kern="1200" cap="all" spc="200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”</a:t>
            </a:r>
            <a:r>
              <a:rPr lang="en-US" sz="1600" kern="1200" cap="all" spc="200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(Zeus), a forma </a:t>
            </a:r>
            <a:r>
              <a:rPr lang="en-US" sz="1600" kern="1200" cap="all" spc="200" baseline="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antiquíssima</a:t>
            </a:r>
            <a:r>
              <a:rPr lang="en-US" sz="1600" kern="1200" cap="all" spc="200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do Deus </a:t>
            </a:r>
            <a:r>
              <a:rPr lang="en-US" sz="1600" i="1" kern="1200" cap="all" spc="200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“Jupiter”</a:t>
            </a:r>
            <a:r>
              <a:rPr lang="en-US" sz="1600" kern="1200" cap="all" spc="200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.</a:t>
            </a: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859E9C0B-18AB-8845-9640-EA7239D93313}"/>
              </a:ext>
            </a:extLst>
          </p:cNvPr>
          <p:cNvSpPr txBox="1">
            <a:spLocks/>
          </p:cNvSpPr>
          <p:nvPr/>
        </p:nvSpPr>
        <p:spPr bwMode="black">
          <a:xfrm>
            <a:off x="4694663" y="1083564"/>
            <a:ext cx="3489630" cy="29763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100" kern="1200" cap="all" spc="15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-228600" algn="l" defTabSz="914400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cap="none" dirty="0">
                <a:solidFill>
                  <a:srgbClr val="404040"/>
                </a:solidFill>
                <a:latin typeface="+mn-lt"/>
                <a:ea typeface="+mn-ea"/>
                <a:cs typeface="+mn-cs"/>
              </a:rPr>
              <a:t>As </a:t>
            </a:r>
            <a:r>
              <a:rPr lang="en-US" cap="none" dirty="0" err="1">
                <a:solidFill>
                  <a:srgbClr val="404040"/>
                </a:solidFill>
                <a:latin typeface="+mn-lt"/>
                <a:ea typeface="+mn-ea"/>
                <a:cs typeface="+mn-cs"/>
              </a:rPr>
              <a:t>regras</a:t>
            </a:r>
            <a:r>
              <a:rPr lang="en-US" cap="none" dirty="0">
                <a:solidFill>
                  <a:srgbClr val="404040"/>
                </a:solidFill>
                <a:latin typeface="+mn-lt"/>
                <a:ea typeface="+mn-ea"/>
                <a:cs typeface="+mn-cs"/>
              </a:rPr>
              <a:t> do </a:t>
            </a:r>
            <a:r>
              <a:rPr lang="en-US" cap="none" dirty="0" err="1">
                <a:solidFill>
                  <a:srgbClr val="404040"/>
                </a:solidFill>
                <a:latin typeface="+mn-lt"/>
                <a:ea typeface="+mn-ea"/>
                <a:cs typeface="+mn-cs"/>
              </a:rPr>
              <a:t>direito</a:t>
            </a:r>
            <a:r>
              <a:rPr lang="en-US" cap="none" dirty="0">
                <a:solidFill>
                  <a:srgbClr val="404040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cap="none" dirty="0" err="1">
                <a:solidFill>
                  <a:srgbClr val="404040"/>
                </a:solidFill>
                <a:latin typeface="+mn-lt"/>
                <a:ea typeface="+mn-ea"/>
                <a:cs typeface="+mn-cs"/>
              </a:rPr>
              <a:t>impostas</a:t>
            </a:r>
            <a:r>
              <a:rPr lang="en-US" cap="none" dirty="0">
                <a:solidFill>
                  <a:srgbClr val="40404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cap="none" dirty="0" err="1">
                <a:solidFill>
                  <a:srgbClr val="404040"/>
                </a:solidFill>
                <a:latin typeface="+mn-lt"/>
                <a:ea typeface="+mn-ea"/>
                <a:cs typeface="+mn-cs"/>
              </a:rPr>
              <a:t>através</a:t>
            </a:r>
            <a:r>
              <a:rPr lang="en-US" cap="none" dirty="0">
                <a:solidFill>
                  <a:srgbClr val="404040"/>
                </a:solidFill>
                <a:latin typeface="+mn-lt"/>
                <a:ea typeface="+mn-ea"/>
                <a:cs typeface="+mn-cs"/>
              </a:rPr>
              <a:t> das </a:t>
            </a:r>
            <a:r>
              <a:rPr lang="en-US" b="1" cap="none" dirty="0" err="1">
                <a:solidFill>
                  <a:srgbClr val="404040"/>
                </a:solidFill>
                <a:latin typeface="+mn-lt"/>
                <a:ea typeface="+mn-ea"/>
                <a:cs typeface="+mn-cs"/>
              </a:rPr>
              <a:t>normas</a:t>
            </a:r>
            <a:r>
              <a:rPr lang="en-US" b="1" cap="none" dirty="0">
                <a:solidFill>
                  <a:srgbClr val="40404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b="1" cap="none" dirty="0" err="1">
                <a:solidFill>
                  <a:srgbClr val="404040"/>
                </a:solidFill>
                <a:latin typeface="+mn-lt"/>
                <a:ea typeface="+mn-ea"/>
                <a:cs typeface="+mn-cs"/>
              </a:rPr>
              <a:t>jurídicas</a:t>
            </a:r>
            <a:r>
              <a:rPr lang="en-US" cap="none" dirty="0">
                <a:solidFill>
                  <a:srgbClr val="404040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cap="none" dirty="0" err="1">
                <a:solidFill>
                  <a:srgbClr val="404040"/>
                </a:solidFill>
                <a:latin typeface="+mn-lt"/>
                <a:ea typeface="+mn-ea"/>
                <a:cs typeface="+mn-cs"/>
              </a:rPr>
              <a:t>são</a:t>
            </a:r>
            <a:r>
              <a:rPr lang="en-US" cap="none" dirty="0">
                <a:solidFill>
                  <a:srgbClr val="40404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b="1" cap="none" dirty="0" err="1">
                <a:solidFill>
                  <a:srgbClr val="404040"/>
                </a:solidFill>
                <a:latin typeface="+mn-lt"/>
                <a:ea typeface="+mn-ea"/>
                <a:cs typeface="+mn-cs"/>
              </a:rPr>
              <a:t>imperativas</a:t>
            </a:r>
            <a:r>
              <a:rPr lang="en-US" cap="none" dirty="0">
                <a:solidFill>
                  <a:srgbClr val="404040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cap="none" dirty="0" err="1">
                <a:solidFill>
                  <a:srgbClr val="404040"/>
                </a:solidFill>
                <a:latin typeface="+mn-lt"/>
                <a:ea typeface="+mn-ea"/>
                <a:cs typeface="+mn-cs"/>
              </a:rPr>
              <a:t>destinam</a:t>
            </a:r>
            <a:r>
              <a:rPr lang="en-US" cap="none" dirty="0">
                <a:solidFill>
                  <a:srgbClr val="404040"/>
                </a:solidFill>
                <a:latin typeface="+mn-lt"/>
                <a:ea typeface="+mn-ea"/>
                <a:cs typeface="+mn-cs"/>
              </a:rPr>
              <a:t>-se a </a:t>
            </a:r>
            <a:r>
              <a:rPr lang="en-US" cap="none" dirty="0" err="1">
                <a:solidFill>
                  <a:srgbClr val="404040"/>
                </a:solidFill>
                <a:latin typeface="+mn-lt"/>
                <a:ea typeface="+mn-ea"/>
                <a:cs typeface="+mn-cs"/>
              </a:rPr>
              <a:t>atingir</a:t>
            </a:r>
            <a:r>
              <a:rPr lang="en-US" cap="none" dirty="0">
                <a:solidFill>
                  <a:srgbClr val="404040"/>
                </a:solidFill>
                <a:latin typeface="+mn-lt"/>
                <a:ea typeface="+mn-ea"/>
                <a:cs typeface="+mn-cs"/>
              </a:rPr>
              <a:t> a </a:t>
            </a:r>
            <a:r>
              <a:rPr lang="en-US" cap="none" dirty="0" err="1">
                <a:solidFill>
                  <a:srgbClr val="404040"/>
                </a:solidFill>
                <a:latin typeface="+mn-lt"/>
                <a:ea typeface="+mn-ea"/>
                <a:cs typeface="+mn-cs"/>
              </a:rPr>
              <a:t>satisfação</a:t>
            </a:r>
            <a:r>
              <a:rPr lang="en-US" cap="none" dirty="0">
                <a:solidFill>
                  <a:srgbClr val="404040"/>
                </a:solidFill>
                <a:latin typeface="+mn-lt"/>
                <a:ea typeface="+mn-ea"/>
                <a:cs typeface="+mn-cs"/>
              </a:rPr>
              <a:t> do </a:t>
            </a:r>
            <a:r>
              <a:rPr lang="en-US" b="1" cap="none" dirty="0" err="1">
                <a:solidFill>
                  <a:srgbClr val="404040"/>
                </a:solidFill>
                <a:latin typeface="+mn-lt"/>
                <a:ea typeface="+mn-ea"/>
                <a:cs typeface="+mn-cs"/>
              </a:rPr>
              <a:t>bem</a:t>
            </a:r>
            <a:r>
              <a:rPr lang="en-US" b="1" cap="none" dirty="0">
                <a:solidFill>
                  <a:srgbClr val="40404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b="1" cap="none" dirty="0" err="1">
                <a:solidFill>
                  <a:srgbClr val="404040"/>
                </a:solidFill>
                <a:latin typeface="+mn-lt"/>
                <a:ea typeface="+mn-ea"/>
                <a:cs typeface="+mn-cs"/>
              </a:rPr>
              <a:t>comum</a:t>
            </a:r>
            <a:r>
              <a:rPr lang="en-US" b="1" cap="none" dirty="0">
                <a:solidFill>
                  <a:srgbClr val="40404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cap="none" dirty="0">
                <a:solidFill>
                  <a:srgbClr val="404040"/>
                </a:solidFill>
                <a:latin typeface="+mn-lt"/>
                <a:ea typeface="+mn-ea"/>
                <a:cs typeface="+mn-cs"/>
              </a:rPr>
              <a:t>e </a:t>
            </a:r>
            <a:r>
              <a:rPr lang="en-US" cap="none" dirty="0" err="1">
                <a:solidFill>
                  <a:srgbClr val="404040"/>
                </a:solidFill>
                <a:latin typeface="+mn-lt"/>
                <a:ea typeface="+mn-ea"/>
                <a:cs typeface="+mn-cs"/>
              </a:rPr>
              <a:t>são</a:t>
            </a:r>
            <a:r>
              <a:rPr lang="en-US" cap="none" dirty="0">
                <a:solidFill>
                  <a:srgbClr val="40404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cap="none" dirty="0" err="1">
                <a:solidFill>
                  <a:srgbClr val="404040"/>
                </a:solidFill>
                <a:latin typeface="+mn-lt"/>
                <a:ea typeface="+mn-ea"/>
                <a:cs typeface="+mn-cs"/>
              </a:rPr>
              <a:t>imprescindíveis</a:t>
            </a:r>
            <a:r>
              <a:rPr lang="en-US" cap="none" dirty="0">
                <a:solidFill>
                  <a:srgbClr val="40404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cap="none" dirty="0" err="1">
                <a:solidFill>
                  <a:srgbClr val="404040"/>
                </a:solidFill>
                <a:latin typeface="+mn-lt"/>
                <a:ea typeface="+mn-ea"/>
                <a:cs typeface="+mn-cs"/>
              </a:rPr>
              <a:t>à</a:t>
            </a:r>
            <a:r>
              <a:rPr lang="en-US" cap="none" dirty="0">
                <a:solidFill>
                  <a:srgbClr val="40404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b="1" cap="none" dirty="0" err="1">
                <a:solidFill>
                  <a:srgbClr val="404040"/>
                </a:solidFill>
                <a:latin typeface="+mn-lt"/>
                <a:ea typeface="+mn-ea"/>
                <a:cs typeface="+mn-cs"/>
              </a:rPr>
              <a:t>sobrevivência</a:t>
            </a:r>
            <a:r>
              <a:rPr lang="en-US" b="1" cap="none" dirty="0">
                <a:solidFill>
                  <a:srgbClr val="404040"/>
                </a:solidFill>
                <a:latin typeface="+mn-lt"/>
                <a:ea typeface="+mn-ea"/>
                <a:cs typeface="+mn-cs"/>
              </a:rPr>
              <a:t> da </a:t>
            </a:r>
            <a:r>
              <a:rPr lang="en-US" b="1" cap="none" dirty="0" err="1">
                <a:solidFill>
                  <a:srgbClr val="404040"/>
                </a:solidFill>
                <a:latin typeface="+mn-lt"/>
                <a:ea typeface="+mn-ea"/>
                <a:cs typeface="+mn-cs"/>
              </a:rPr>
              <a:t>sociedade</a:t>
            </a:r>
            <a:r>
              <a:rPr lang="en-US" cap="none" dirty="0">
                <a:solidFill>
                  <a:srgbClr val="404040"/>
                </a:solidFill>
                <a:latin typeface="+mn-lt"/>
                <a:ea typeface="+mn-ea"/>
                <a:cs typeface="+mn-cs"/>
              </a:rPr>
              <a:t>.</a:t>
            </a:r>
            <a:endParaRPr lang="en-US" dirty="0">
              <a:solidFill>
                <a:srgbClr val="404040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9803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Posição da Imagem 5">
            <a:extLst>
              <a:ext uri="{FF2B5EF4-FFF2-40B4-BE49-F238E27FC236}">
                <a16:creationId xmlns:a16="http://schemas.microsoft.com/office/drawing/2014/main" id="{F4487E20-5A77-7C49-A7A8-8B6939373C7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30756" b="30756"/>
          <a:stretch>
            <a:fillRect/>
          </a:stretch>
        </p:blipFill>
        <p:spPr>
          <a:xfrm>
            <a:off x="1487271" y="373081"/>
            <a:ext cx="6169458" cy="2099775"/>
          </a:xfrm>
        </p:spPr>
      </p:pic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B93B7FB3-A647-BB47-96A9-1059F0D1D6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56060" y="2926080"/>
            <a:ext cx="7429500" cy="1645920"/>
          </a:xfrm>
        </p:spPr>
        <p:txBody>
          <a:bodyPr>
            <a:normAutofit fontScale="92500" lnSpcReduction="10000"/>
          </a:bodyPr>
          <a:lstStyle/>
          <a:p>
            <a:r>
              <a:rPr lang="pt-PT" sz="1600" dirty="0"/>
              <a:t>Ainda no período romano o termo </a:t>
            </a:r>
            <a:r>
              <a:rPr lang="pt-PT" sz="1600" b="1" i="1" dirty="0"/>
              <a:t>“</a:t>
            </a:r>
            <a:r>
              <a:rPr lang="pt-PT" sz="1600" b="1" i="1" dirty="0" err="1"/>
              <a:t>directum</a:t>
            </a:r>
            <a:r>
              <a:rPr lang="pt-PT" sz="1600" b="1" i="1" dirty="0"/>
              <a:t>”</a:t>
            </a:r>
            <a:r>
              <a:rPr lang="pt-PT" sz="1600" i="1" dirty="0"/>
              <a:t> </a:t>
            </a:r>
            <a:r>
              <a:rPr lang="pt-PT" sz="1600" dirty="0"/>
              <a:t>passou a corresponder ao </a:t>
            </a:r>
            <a:r>
              <a:rPr lang="pt-PT" sz="1600" b="1" dirty="0"/>
              <a:t>Direito</a:t>
            </a:r>
            <a:r>
              <a:rPr lang="pt-PT" sz="1600" dirty="0"/>
              <a:t>.</a:t>
            </a:r>
          </a:p>
          <a:p>
            <a:r>
              <a:rPr lang="pt-PT" sz="1600" i="1" dirty="0"/>
              <a:t>“</a:t>
            </a:r>
            <a:r>
              <a:rPr lang="pt-PT" sz="1600" i="1" dirty="0" err="1"/>
              <a:t>Directum</a:t>
            </a:r>
            <a:r>
              <a:rPr lang="pt-PT" sz="1600" i="1" dirty="0"/>
              <a:t>”</a:t>
            </a:r>
            <a:r>
              <a:rPr lang="pt-PT" sz="1600" dirty="0"/>
              <a:t> vem de </a:t>
            </a:r>
            <a:r>
              <a:rPr lang="pt-PT" sz="1600" i="1" dirty="0"/>
              <a:t>“</a:t>
            </a:r>
            <a:r>
              <a:rPr lang="pt-PT" sz="1600" i="1" dirty="0" err="1"/>
              <a:t>dirigere</a:t>
            </a:r>
            <a:r>
              <a:rPr lang="pt-PT" sz="1600" i="1" dirty="0"/>
              <a:t>”</a:t>
            </a:r>
            <a:r>
              <a:rPr lang="pt-PT" sz="1600" dirty="0"/>
              <a:t>, que tem origem em </a:t>
            </a:r>
            <a:r>
              <a:rPr lang="pt-PT" sz="1600" i="1" dirty="0"/>
              <a:t>“regere”</a:t>
            </a:r>
            <a:r>
              <a:rPr lang="pt-PT" sz="1600" dirty="0"/>
              <a:t>, </a:t>
            </a:r>
            <a:r>
              <a:rPr lang="pt-PT" sz="1600" i="1" dirty="0"/>
              <a:t>“reger” </a:t>
            </a:r>
            <a:r>
              <a:rPr lang="pt-PT" sz="1600" dirty="0"/>
              <a:t>(</a:t>
            </a:r>
            <a:r>
              <a:rPr lang="pt-PT" sz="1600" i="1" dirty="0"/>
              <a:t>“governar”</a:t>
            </a:r>
            <a:r>
              <a:rPr lang="pt-PT" sz="1600" dirty="0"/>
              <a:t>), donde, os termos latinos </a:t>
            </a:r>
            <a:r>
              <a:rPr lang="pt-PT" sz="1600" i="1" dirty="0"/>
              <a:t>“</a:t>
            </a:r>
            <a:r>
              <a:rPr lang="pt-PT" sz="1600" i="1" dirty="0" err="1"/>
              <a:t>rex</a:t>
            </a:r>
            <a:r>
              <a:rPr lang="pt-PT" sz="1600" i="1" dirty="0"/>
              <a:t>”</a:t>
            </a:r>
            <a:r>
              <a:rPr lang="pt-PT" sz="1600" dirty="0"/>
              <a:t>, </a:t>
            </a:r>
            <a:r>
              <a:rPr lang="pt-PT" sz="1600" i="1" dirty="0"/>
              <a:t>“regula” </a:t>
            </a:r>
            <a:r>
              <a:rPr lang="pt-PT" sz="1600" dirty="0"/>
              <a:t>e outros.</a:t>
            </a:r>
          </a:p>
          <a:p>
            <a:r>
              <a:rPr lang="pt-PT" sz="1600" dirty="0"/>
              <a:t>Em português, o termo evoluiu para </a:t>
            </a:r>
            <a:r>
              <a:rPr lang="pt-PT" sz="1600" i="1" dirty="0"/>
              <a:t>“direto”</a:t>
            </a:r>
            <a:r>
              <a:rPr lang="pt-PT" sz="1600" dirty="0"/>
              <a:t> (1277) e depois para </a:t>
            </a:r>
            <a:r>
              <a:rPr lang="pt-PT" sz="1600" i="1" dirty="0"/>
              <a:t>“</a:t>
            </a:r>
            <a:r>
              <a:rPr lang="pt-PT" sz="1600" i="1" dirty="0" err="1"/>
              <a:t>dereyto</a:t>
            </a:r>
            <a:r>
              <a:rPr lang="pt-PT" sz="1600" i="1" dirty="0"/>
              <a:t>” </a:t>
            </a:r>
            <a:r>
              <a:rPr lang="pt-PT" sz="1600" dirty="0"/>
              <a:t>(1292), seguido de </a:t>
            </a:r>
            <a:r>
              <a:rPr lang="pt-PT" sz="1600" i="1" dirty="0"/>
              <a:t>“</a:t>
            </a:r>
            <a:r>
              <a:rPr lang="pt-PT" sz="1600" i="1" dirty="0" err="1"/>
              <a:t>dereito</a:t>
            </a:r>
            <a:r>
              <a:rPr lang="pt-PT" sz="1600" i="1" dirty="0"/>
              <a:t>”</a:t>
            </a:r>
            <a:r>
              <a:rPr lang="pt-PT" sz="1600" dirty="0"/>
              <a:t> (que ainda hoje se mantém no dialeto </a:t>
            </a:r>
            <a:r>
              <a:rPr lang="pt-PT" sz="1600" dirty="0" err="1"/>
              <a:t>mirândes</a:t>
            </a:r>
            <a:r>
              <a:rPr lang="pt-PT" sz="1600" dirty="0"/>
              <a:t>, em galego, navarro e aragonês), até chegar à grafia atual, </a:t>
            </a:r>
            <a:r>
              <a:rPr lang="pt-PT" sz="1600" i="1" dirty="0"/>
              <a:t>“direito”,</a:t>
            </a:r>
            <a:r>
              <a:rPr lang="pt-PT" sz="1600" dirty="0"/>
              <a:t> a partir do séc. XIII.</a:t>
            </a:r>
          </a:p>
        </p:txBody>
      </p:sp>
    </p:spTree>
    <p:extLst>
      <p:ext uri="{BB962C8B-B14F-4D97-AF65-F5344CB8AC3E}">
        <p14:creationId xmlns:p14="http://schemas.microsoft.com/office/powerpoint/2010/main" val="1473761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4186CE-F09D-9B48-883F-A1F29924F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596" y="318052"/>
            <a:ext cx="7429500" cy="866692"/>
          </a:xfrm>
        </p:spPr>
        <p:txBody>
          <a:bodyPr>
            <a:noAutofit/>
          </a:bodyPr>
          <a:lstStyle/>
          <a:p>
            <a:r>
              <a:rPr lang="pt-PT" cap="none" dirty="0"/>
              <a:t>As línguas românicas compartilham a mesma origem para a palavra “direito”:</a:t>
            </a:r>
            <a:endParaRPr lang="pt-PT" dirty="0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FC3558D6-1C22-7B40-9E8A-C5FE3AFE3A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96749" y="1613164"/>
            <a:ext cx="6801347" cy="2911128"/>
          </a:xfrm>
        </p:spPr>
        <p:txBody>
          <a:bodyPr>
            <a:normAutofit lnSpcReduction="10000"/>
          </a:bodyPr>
          <a:lstStyle/>
          <a:p>
            <a:pPr marL="171450" indent="-171450">
              <a:buFont typeface="Wingdings" pitchFamily="2" charset="2"/>
              <a:buChar char="q"/>
            </a:pPr>
            <a:r>
              <a:rPr lang="pt-PT" sz="1600" i="1" dirty="0"/>
              <a:t>“</a:t>
            </a:r>
            <a:r>
              <a:rPr lang="pt-PT" sz="1600" i="1" dirty="0" err="1"/>
              <a:t>derept</a:t>
            </a:r>
            <a:r>
              <a:rPr lang="pt-PT" sz="1600" i="1" dirty="0"/>
              <a:t>”</a:t>
            </a:r>
            <a:r>
              <a:rPr lang="pt-PT" sz="1600" dirty="0"/>
              <a:t> ou </a:t>
            </a:r>
            <a:r>
              <a:rPr lang="pt-PT" sz="1600" i="1" dirty="0"/>
              <a:t>“</a:t>
            </a:r>
            <a:r>
              <a:rPr lang="pt-PT" sz="1600" i="1" dirty="0" err="1"/>
              <a:t>drept</a:t>
            </a:r>
            <a:r>
              <a:rPr lang="pt-PT" sz="1600" i="1" dirty="0"/>
              <a:t>” </a:t>
            </a:r>
            <a:r>
              <a:rPr lang="pt-PT" sz="1600" dirty="0"/>
              <a:t>em romeno</a:t>
            </a:r>
          </a:p>
          <a:p>
            <a:pPr marL="171450" indent="-171450">
              <a:buFont typeface="Wingdings" pitchFamily="2" charset="2"/>
              <a:buChar char="q"/>
            </a:pPr>
            <a:r>
              <a:rPr lang="pt-PT" sz="1600" i="1" dirty="0"/>
              <a:t>“</a:t>
            </a:r>
            <a:r>
              <a:rPr lang="pt-PT" sz="1600" i="1" dirty="0" err="1"/>
              <a:t>derecho</a:t>
            </a:r>
            <a:r>
              <a:rPr lang="pt-PT" sz="1600" i="1" dirty="0"/>
              <a:t>” </a:t>
            </a:r>
            <a:r>
              <a:rPr lang="pt-PT" sz="1600" dirty="0"/>
              <a:t>em castelhano (</a:t>
            </a:r>
            <a:r>
              <a:rPr lang="pt-PT" sz="1600" i="1" dirty="0"/>
              <a:t>“</a:t>
            </a:r>
            <a:r>
              <a:rPr lang="pt-PT" sz="1600" i="1" dirty="0" err="1"/>
              <a:t>drecho</a:t>
            </a:r>
            <a:r>
              <a:rPr lang="pt-PT" sz="1600" i="1" dirty="0"/>
              <a:t>” </a:t>
            </a:r>
            <a:r>
              <a:rPr lang="pt-PT" sz="1600" dirty="0"/>
              <a:t>no espanhol antigo)</a:t>
            </a:r>
          </a:p>
          <a:p>
            <a:pPr marL="171450" indent="-171450">
              <a:buFont typeface="Wingdings" pitchFamily="2" charset="2"/>
              <a:buChar char="q"/>
            </a:pPr>
            <a:r>
              <a:rPr lang="pt-PT" sz="1600" i="1" dirty="0"/>
              <a:t>“</a:t>
            </a:r>
            <a:r>
              <a:rPr lang="pt-PT" sz="1600" i="1" dirty="0" err="1"/>
              <a:t>diritto</a:t>
            </a:r>
            <a:r>
              <a:rPr lang="pt-PT" sz="1600" i="1" dirty="0"/>
              <a:t>” </a:t>
            </a:r>
            <a:r>
              <a:rPr lang="pt-PT" sz="1600" dirty="0"/>
              <a:t>em italiano (</a:t>
            </a:r>
            <a:r>
              <a:rPr lang="pt-PT" sz="1600" i="1" dirty="0"/>
              <a:t>“</a:t>
            </a:r>
            <a:r>
              <a:rPr lang="pt-PT" sz="1600" i="1" dirty="0" err="1"/>
              <a:t>dritto</a:t>
            </a:r>
            <a:r>
              <a:rPr lang="pt-PT" sz="1600" i="1" dirty="0"/>
              <a:t>”</a:t>
            </a:r>
            <a:r>
              <a:rPr lang="pt-PT" sz="1600" dirty="0"/>
              <a:t> em italiano antigo)</a:t>
            </a:r>
          </a:p>
          <a:p>
            <a:pPr marL="171450" indent="-171450">
              <a:buFont typeface="Wingdings" pitchFamily="2" charset="2"/>
              <a:buChar char="q"/>
            </a:pPr>
            <a:r>
              <a:rPr lang="pt-PT" sz="1600" i="1" dirty="0"/>
              <a:t>“</a:t>
            </a:r>
            <a:r>
              <a:rPr lang="pt-PT" sz="1600" i="1" dirty="0" err="1"/>
              <a:t>droit</a:t>
            </a:r>
            <a:r>
              <a:rPr lang="pt-PT" sz="1600" i="1" dirty="0"/>
              <a:t>” </a:t>
            </a:r>
            <a:r>
              <a:rPr lang="pt-PT" sz="1600" dirty="0"/>
              <a:t>em francês</a:t>
            </a:r>
          </a:p>
          <a:p>
            <a:pPr marL="171450" indent="-171450">
              <a:buFont typeface="Wingdings" pitchFamily="2" charset="2"/>
              <a:buChar char="q"/>
            </a:pPr>
            <a:r>
              <a:rPr lang="pt-PT" sz="1600" i="1" dirty="0"/>
              <a:t>“</a:t>
            </a:r>
            <a:r>
              <a:rPr lang="pt-PT" sz="1600" i="1" dirty="0" err="1"/>
              <a:t>dret</a:t>
            </a:r>
            <a:r>
              <a:rPr lang="pt-PT" sz="1600" i="1" dirty="0"/>
              <a:t>”</a:t>
            </a:r>
            <a:r>
              <a:rPr lang="pt-PT" sz="1600" dirty="0"/>
              <a:t> em catalão e no dialeto do Vale de </a:t>
            </a:r>
            <a:r>
              <a:rPr lang="pt-PT" sz="1600" dirty="0" err="1"/>
              <a:t>Arán</a:t>
            </a:r>
            <a:endParaRPr lang="pt-PT" sz="1600" dirty="0"/>
          </a:p>
          <a:p>
            <a:pPr marL="171450" indent="-171450">
              <a:buFont typeface="Wingdings" pitchFamily="2" charset="2"/>
              <a:buChar char="q"/>
            </a:pPr>
            <a:r>
              <a:rPr lang="pt-PT" sz="1600" i="1" dirty="0"/>
              <a:t>“</a:t>
            </a:r>
            <a:r>
              <a:rPr lang="pt-PT" sz="1600" i="1" dirty="0" err="1"/>
              <a:t>drecht</a:t>
            </a:r>
            <a:r>
              <a:rPr lang="pt-PT" sz="1600" i="1" dirty="0"/>
              <a:t>” </a:t>
            </a:r>
            <a:r>
              <a:rPr lang="pt-PT" sz="1600" dirty="0"/>
              <a:t>em occitano</a:t>
            </a:r>
          </a:p>
          <a:p>
            <a:pPr marL="171450" indent="-171450">
              <a:buFont typeface="Wingdings" pitchFamily="2" charset="2"/>
              <a:buChar char="q"/>
            </a:pPr>
            <a:r>
              <a:rPr lang="pt-PT" sz="1600" i="1" dirty="0"/>
              <a:t>“</a:t>
            </a:r>
            <a:r>
              <a:rPr lang="pt-PT" sz="1600" i="1" dirty="0" err="1"/>
              <a:t>dreit</a:t>
            </a:r>
            <a:r>
              <a:rPr lang="pt-PT" sz="1600" i="1" dirty="0"/>
              <a:t>” </a:t>
            </a:r>
            <a:r>
              <a:rPr lang="pt-PT" sz="1600" dirty="0"/>
              <a:t>no antigo aragonês e em limusino</a:t>
            </a:r>
          </a:p>
          <a:p>
            <a:pPr marL="171450" indent="-171450">
              <a:buFont typeface="Wingdings" pitchFamily="2" charset="2"/>
              <a:buChar char="q"/>
            </a:pPr>
            <a:r>
              <a:rPr lang="pt-PT" sz="1600" i="1" dirty="0"/>
              <a:t>“</a:t>
            </a:r>
            <a:r>
              <a:rPr lang="pt-PT" sz="1600" i="1" dirty="0" err="1"/>
              <a:t>dreto</a:t>
            </a:r>
            <a:r>
              <a:rPr lang="pt-PT" sz="1600" i="1" dirty="0"/>
              <a:t>”</a:t>
            </a:r>
            <a:r>
              <a:rPr lang="pt-PT" sz="1600" dirty="0"/>
              <a:t> no dialeto </a:t>
            </a:r>
            <a:r>
              <a:rPr lang="pt-PT" sz="1600" dirty="0" err="1"/>
              <a:t>ribagorzano</a:t>
            </a:r>
            <a:endParaRPr lang="pt-PT" sz="1600" dirty="0"/>
          </a:p>
          <a:p>
            <a:pPr marL="171450" indent="-171450">
              <a:buFont typeface="Wingdings" pitchFamily="2" charset="2"/>
              <a:buChar char="q"/>
            </a:pPr>
            <a:r>
              <a:rPr lang="pt-PT" sz="1600" i="1" dirty="0"/>
              <a:t>“</a:t>
            </a:r>
            <a:r>
              <a:rPr lang="pt-PT" sz="1600" i="1" dirty="0" err="1"/>
              <a:t>dreito</a:t>
            </a:r>
            <a:r>
              <a:rPr lang="pt-PT" sz="1600" i="1" dirty="0"/>
              <a:t>”</a:t>
            </a:r>
            <a:r>
              <a:rPr lang="pt-PT" sz="1600" dirty="0"/>
              <a:t> em português e galego vulgares</a:t>
            </a:r>
          </a:p>
          <a:p>
            <a:pPr marL="171450" indent="-171450">
              <a:buFont typeface="Wingdings" pitchFamily="2" charset="2"/>
              <a:buChar char="q"/>
            </a:pPr>
            <a:endParaRPr lang="pt-PT" dirty="0"/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5184677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3C90CD1-C881-964E-8F7C-BCAB79130F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7063" y="1556766"/>
            <a:ext cx="2057400" cy="1529334"/>
          </a:xfrm>
        </p:spPr>
        <p:txBody>
          <a:bodyPr vert="horz" lIns="68580" tIns="34290" rIns="68580" bIns="3429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700" b="1" dirty="0">
                <a:solidFill>
                  <a:srgbClr val="002060"/>
                </a:solidFill>
              </a:rPr>
              <a:t>3.ª Aula </a:t>
            </a:r>
            <a:br>
              <a:rPr lang="en-US" sz="2700" dirty="0">
                <a:solidFill>
                  <a:srgbClr val="002060"/>
                </a:solidFill>
              </a:rPr>
            </a:br>
            <a:br>
              <a:rPr lang="en-US" sz="2700" dirty="0">
                <a:solidFill>
                  <a:srgbClr val="002060"/>
                </a:solidFill>
              </a:rPr>
            </a:br>
            <a:endParaRPr lang="en-US" sz="2700" dirty="0">
              <a:solidFill>
                <a:srgbClr val="00206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32B937E-1A6A-4123-BF2E-1D30B0B2E53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290" r="29448" b="-1"/>
          <a:stretch/>
        </p:blipFill>
        <p:spPr>
          <a:xfrm>
            <a:off x="4208526" y="7"/>
            <a:ext cx="3795903" cy="5143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1429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3E5CBC-A773-1D44-A6FF-D89E4217D0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060" y="2886323"/>
            <a:ext cx="7429500" cy="1176794"/>
          </a:xfrm>
        </p:spPr>
        <p:txBody>
          <a:bodyPr>
            <a:normAutofit fontScale="90000"/>
          </a:bodyPr>
          <a:lstStyle/>
          <a:p>
            <a:r>
              <a:rPr lang="pt-PT" cap="none" dirty="0"/>
              <a:t>os vocábulos</a:t>
            </a:r>
            <a:r>
              <a:rPr lang="pt-PT" i="1" cap="none" dirty="0"/>
              <a:t> “</a:t>
            </a:r>
            <a:r>
              <a:rPr lang="pt-PT" i="1" cap="none" dirty="0" err="1"/>
              <a:t>right</a:t>
            </a:r>
            <a:r>
              <a:rPr lang="pt-PT" i="1" cap="none" dirty="0"/>
              <a:t>” </a:t>
            </a:r>
            <a:r>
              <a:rPr lang="pt-PT" cap="none" dirty="0"/>
              <a:t>em inglês e </a:t>
            </a:r>
            <a:r>
              <a:rPr lang="pt-PT" i="1" cap="none" dirty="0"/>
              <a:t>“</a:t>
            </a:r>
            <a:r>
              <a:rPr lang="pt-PT" i="1" cap="none" dirty="0" err="1"/>
              <a:t>recht</a:t>
            </a:r>
            <a:r>
              <a:rPr lang="pt-PT" i="1" cap="none" dirty="0"/>
              <a:t>” </a:t>
            </a:r>
            <a:r>
              <a:rPr lang="pt-PT" cap="none" dirty="0"/>
              <a:t>em alemão têm origem germânica </a:t>
            </a:r>
            <a:r>
              <a:rPr lang="pt-PT" i="1" cap="none" dirty="0"/>
              <a:t>(“</a:t>
            </a:r>
            <a:r>
              <a:rPr lang="pt-PT" i="1" cap="none" dirty="0" err="1"/>
              <a:t>right</a:t>
            </a:r>
            <a:r>
              <a:rPr lang="pt-PT" i="1" cap="none" dirty="0"/>
              <a:t>”)</a:t>
            </a:r>
            <a:r>
              <a:rPr lang="pt-PT" cap="none" dirty="0"/>
              <a:t>, com proveniência no indo-europeu </a:t>
            </a:r>
            <a:r>
              <a:rPr lang="pt-PT" i="1" cap="none" dirty="0"/>
              <a:t>“</a:t>
            </a:r>
            <a:r>
              <a:rPr lang="pt-PT" i="1" cap="none" dirty="0" err="1"/>
              <a:t>reg-to</a:t>
            </a:r>
            <a:r>
              <a:rPr lang="pt-PT" i="1" cap="none" dirty="0"/>
              <a:t>”</a:t>
            </a:r>
            <a:r>
              <a:rPr lang="pt-PT" cap="none" dirty="0"/>
              <a:t> (</a:t>
            </a:r>
            <a:r>
              <a:rPr lang="pt-PT" i="1" cap="none" dirty="0"/>
              <a:t>“movido em linha reta”</a:t>
            </a:r>
            <a:r>
              <a:rPr lang="pt-PT" cap="none" dirty="0"/>
              <a:t>) – termo que está na origem do latim </a:t>
            </a:r>
            <a:r>
              <a:rPr lang="pt-PT" i="1" cap="none" dirty="0"/>
              <a:t>“</a:t>
            </a:r>
            <a:r>
              <a:rPr lang="pt-PT" i="1" cap="none" dirty="0" err="1"/>
              <a:t>rectus</a:t>
            </a:r>
            <a:r>
              <a:rPr lang="pt-PT" i="1" cap="none" dirty="0"/>
              <a:t>, a um”</a:t>
            </a:r>
            <a:r>
              <a:rPr lang="pt-PT" cap="none" dirty="0"/>
              <a:t>.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7253717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7000"/>
                <a:shade val="100000"/>
                <a:satMod val="185000"/>
                <a:lumMod val="120000"/>
              </a:schemeClr>
            </a:gs>
            <a:gs pos="100000">
              <a:schemeClr val="bg1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96E63C-1696-E245-BB23-938B456166D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  <a:ln w="190500" cmpd="thinThick">
            <a:solidFill>
              <a:schemeClr val="tx1"/>
            </a:solidFill>
          </a:ln>
        </p:spPr>
        <p:txBody>
          <a:bodyPr vert="horz" lIns="274320" tIns="182880" rIns="274320" bIns="182880" rtlCol="0" anchor="ctr" anchorCtr="1">
            <a:normAutofit/>
          </a:bodyPr>
          <a:lstStyle/>
          <a:p>
            <a:pPr defTabSz="914400"/>
            <a:r>
              <a:rPr lang="en-US" sz="3800" kern="1200" cap="all" spc="200" baseline="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Origem</a:t>
            </a:r>
            <a:r>
              <a:rPr lang="en-US" sz="3800" kern="1200" cap="all" spc="200" baseline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800" kern="1200" cap="all" spc="200" baseline="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simbólica</a:t>
            </a:r>
            <a:endParaRPr lang="en-US" sz="3800" kern="1200" cap="all" spc="200" baseline="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4DF4B43B-FC32-1145-BE50-24D9026353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21395" y="3264408"/>
            <a:ext cx="5101209" cy="929920"/>
          </a:xfrm>
        </p:spPr>
        <p:txBody>
          <a:bodyPr vert="horz" lIns="91440" tIns="45720" rIns="91440" bIns="45720" rtlCol="0">
            <a:normAutofit/>
          </a:bodyPr>
          <a:lstStyle/>
          <a:p>
            <a:pPr algn="ctr" defTabSz="914400">
              <a:spcBef>
                <a:spcPts val="1000"/>
              </a:spcBef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Do </a:t>
            </a:r>
            <a:r>
              <a:rPr lang="en-US" sz="2000">
                <a:solidFill>
                  <a:schemeClr val="tx1">
                    <a:lumMod val="75000"/>
                    <a:lumOff val="25000"/>
                  </a:schemeClr>
                </a:solidFill>
              </a:rPr>
              <a:t>Direito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8084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randomBar dir="vert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631F4B-CA9D-DF42-BC73-B0C5CC23C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898" y="1856171"/>
            <a:ext cx="4659573" cy="1431161"/>
          </a:xfrm>
          <a:noFill/>
          <a:ln>
            <a:solidFill>
              <a:schemeClr val="tx1"/>
            </a:solidFill>
          </a:ln>
        </p:spPr>
        <p:txBody>
          <a:bodyPr vert="horz" wrap="square" lIns="274320" tIns="182880" rIns="274320" bIns="182880" rtlCol="0" anchor="ctr" anchorCtr="1">
            <a:normAutofit/>
          </a:bodyPr>
          <a:lstStyle/>
          <a:p>
            <a:pPr defTabSz="914400"/>
            <a:r>
              <a:rPr lang="en-US" sz="3000" spc="200">
                <a:solidFill>
                  <a:schemeClr val="tx1"/>
                </a:solidFill>
              </a:rPr>
              <a:t>Simbologia do direito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57A82F3-F6C4-4325-8C9C-7DF1AD06B2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7404" y="0"/>
            <a:ext cx="3046596" cy="51435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63AE6EB5-33C2-9A4A-91DA-9E064C7C71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00299" y="1629949"/>
            <a:ext cx="2440806" cy="188360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Bef>
                <a:spcPts val="1000"/>
              </a:spcBef>
            </a:pPr>
            <a:r>
              <a:rPr lang="en-US" sz="1800">
                <a:solidFill>
                  <a:schemeClr val="tx2">
                    <a:lumMod val="90000"/>
                  </a:schemeClr>
                </a:solidFill>
              </a:rPr>
              <a:t>Mitologia egípcia</a:t>
            </a:r>
          </a:p>
          <a:p>
            <a:pPr algn="ctr" defTabSz="914400">
              <a:spcBef>
                <a:spcPts val="1000"/>
              </a:spcBef>
            </a:pPr>
            <a:r>
              <a:rPr lang="en-US" sz="1800">
                <a:solidFill>
                  <a:schemeClr val="tx2">
                    <a:lumMod val="90000"/>
                  </a:schemeClr>
                </a:solidFill>
              </a:rPr>
              <a:t>Mitologia grega</a:t>
            </a:r>
          </a:p>
          <a:p>
            <a:pPr algn="ctr" defTabSz="914400">
              <a:spcBef>
                <a:spcPts val="1000"/>
              </a:spcBef>
            </a:pPr>
            <a:r>
              <a:rPr lang="en-US" sz="1800">
                <a:solidFill>
                  <a:schemeClr val="tx2">
                    <a:lumMod val="90000"/>
                  </a:schemeClr>
                </a:solidFill>
              </a:rPr>
              <a:t>Mitologia romana</a:t>
            </a:r>
          </a:p>
        </p:txBody>
      </p:sp>
    </p:spTree>
    <p:extLst>
      <p:ext uri="{BB962C8B-B14F-4D97-AF65-F5344CB8AC3E}">
        <p14:creationId xmlns:p14="http://schemas.microsoft.com/office/powerpoint/2010/main" val="18314577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Posição da Imagem 5" descr="Uma imagem com parede, edifício&#10;&#10;Descrição gerada automaticamente">
            <a:extLst>
              <a:ext uri="{FF2B5EF4-FFF2-40B4-BE49-F238E27FC236}">
                <a16:creationId xmlns:a16="http://schemas.microsoft.com/office/drawing/2014/main" id="{5A5293A1-4EA5-5B4C-BCC3-77D9BD7D6236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alphaModFix amt="40000"/>
          </a:blip>
          <a:srcRect t="442"/>
          <a:stretch/>
        </p:blipFill>
        <p:spPr>
          <a:xfrm>
            <a:off x="0" y="10"/>
            <a:ext cx="9143980" cy="514349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DB1FC5C2-E7D4-0540-9D03-D389B4CF76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3352" y="723519"/>
            <a:ext cx="5797296" cy="891540"/>
          </a:xfrm>
          <a:noFill/>
          <a:ln>
            <a:solidFill>
              <a:srgbClr val="FFFFFF"/>
            </a:solidFill>
          </a:ln>
        </p:spPr>
        <p:txBody>
          <a:bodyPr vert="horz" lIns="182880" tIns="182880" rIns="182880" bIns="182880" rtlCol="0" anchor="ctr">
            <a:normAutofit/>
          </a:bodyPr>
          <a:lstStyle/>
          <a:p>
            <a:pPr algn="ctr" defTabSz="914400"/>
            <a:r>
              <a:rPr lang="en-US" sz="2800" b="1" spc="200" dirty="0" err="1">
                <a:solidFill>
                  <a:schemeClr val="tx1"/>
                </a:solidFill>
              </a:rPr>
              <a:t>Mitologia</a:t>
            </a:r>
            <a:r>
              <a:rPr lang="en-US" sz="2800" b="1" spc="200" dirty="0">
                <a:solidFill>
                  <a:schemeClr val="tx1"/>
                </a:solidFill>
              </a:rPr>
              <a:t> </a:t>
            </a:r>
            <a:r>
              <a:rPr lang="en-US" sz="2800" b="1" spc="200" dirty="0" err="1">
                <a:solidFill>
                  <a:schemeClr val="tx1"/>
                </a:solidFill>
              </a:rPr>
              <a:t>egípcia</a:t>
            </a:r>
            <a:endParaRPr lang="en-US" sz="2800" b="1" spc="200" dirty="0">
              <a:solidFill>
                <a:schemeClr val="tx1"/>
              </a:solidFill>
            </a:endParaRPr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B79FF6FB-064D-C44F-BF36-170F7D7130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73352" y="2411241"/>
            <a:ext cx="5797296" cy="1654574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 defTabSz="9144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1700" dirty="0" err="1"/>
              <a:t>Deusa</a:t>
            </a:r>
            <a:r>
              <a:rPr lang="en-US" sz="1700" dirty="0"/>
              <a:t> </a:t>
            </a:r>
            <a:r>
              <a:rPr lang="en-US" sz="1700" i="1" dirty="0"/>
              <a:t>Maat </a:t>
            </a:r>
            <a:r>
              <a:rPr lang="en-US" sz="1700" dirty="0" err="1"/>
              <a:t>ou</a:t>
            </a:r>
            <a:r>
              <a:rPr lang="en-US" sz="1700" dirty="0"/>
              <a:t> </a:t>
            </a:r>
            <a:r>
              <a:rPr lang="en-US" sz="1700" i="1" dirty="0" err="1"/>
              <a:t>Maet</a:t>
            </a:r>
            <a:r>
              <a:rPr lang="en-US" sz="1700" i="1" dirty="0"/>
              <a:t> </a:t>
            </a:r>
          </a:p>
          <a:p>
            <a:pPr indent="-228600" defTabSz="9144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1700" dirty="0"/>
              <a:t>A </a:t>
            </a:r>
            <a:r>
              <a:rPr lang="en-US" sz="1700" dirty="0" err="1"/>
              <a:t>deusa</a:t>
            </a:r>
            <a:r>
              <a:rPr lang="en-US" sz="1700" dirty="0"/>
              <a:t> da </a:t>
            </a:r>
            <a:r>
              <a:rPr lang="en-US" sz="1700" dirty="0" err="1"/>
              <a:t>Justiça</a:t>
            </a:r>
            <a:r>
              <a:rPr lang="en-US" sz="1700" dirty="0"/>
              <a:t> e do </a:t>
            </a:r>
            <a:r>
              <a:rPr lang="en-US" sz="1700" dirty="0" err="1"/>
              <a:t>Equilíbrio</a:t>
            </a:r>
            <a:endParaRPr lang="en-US" sz="1700" dirty="0"/>
          </a:p>
          <a:p>
            <a:pPr indent="-228600" defTabSz="9144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1700" dirty="0"/>
              <a:t>A </a:t>
            </a:r>
            <a:r>
              <a:rPr lang="en-US" sz="1700" dirty="0" err="1"/>
              <a:t>norma</a:t>
            </a:r>
            <a:r>
              <a:rPr lang="en-US" sz="1700" dirty="0"/>
              <a:t> </a:t>
            </a:r>
            <a:r>
              <a:rPr lang="en-US" sz="1700" dirty="0" err="1"/>
              <a:t>eterna</a:t>
            </a:r>
            <a:r>
              <a:rPr lang="en-US" sz="1700" dirty="0"/>
              <a:t> que </a:t>
            </a:r>
            <a:r>
              <a:rPr lang="en-US" sz="1700" dirty="0" err="1"/>
              <a:t>rege</a:t>
            </a:r>
            <a:r>
              <a:rPr lang="en-US" sz="1700" dirty="0"/>
              <a:t> o </a:t>
            </a:r>
            <a:r>
              <a:rPr lang="en-US" sz="1700" dirty="0" err="1"/>
              <a:t>universo</a:t>
            </a:r>
            <a:endParaRPr lang="en-US" sz="1700" dirty="0"/>
          </a:p>
          <a:p>
            <a:pPr indent="-228600" defTabSz="9144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1700" dirty="0"/>
              <a:t>A </a:t>
            </a:r>
            <a:r>
              <a:rPr lang="en-US" sz="1700" dirty="0" err="1"/>
              <a:t>precisão</a:t>
            </a:r>
            <a:r>
              <a:rPr lang="en-US" sz="1700" dirty="0"/>
              <a:t>, a </a:t>
            </a:r>
            <a:r>
              <a:rPr lang="en-US" sz="1700" dirty="0" err="1"/>
              <a:t>verdade</a:t>
            </a:r>
            <a:r>
              <a:rPr lang="en-US" sz="1700" dirty="0"/>
              <a:t>, a </a:t>
            </a:r>
            <a:r>
              <a:rPr lang="en-US" sz="1700" dirty="0" err="1"/>
              <a:t>ordem</a:t>
            </a:r>
            <a:r>
              <a:rPr lang="en-US" sz="1700" dirty="0"/>
              <a:t>, a </a:t>
            </a:r>
            <a:r>
              <a:rPr lang="en-US" sz="1700" dirty="0" err="1"/>
              <a:t>retidão</a:t>
            </a: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19104746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pull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29D53F-F2BE-E242-870F-CE8BE2FBB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504" y="481694"/>
            <a:ext cx="4443982" cy="1231604"/>
          </a:xfrm>
        </p:spPr>
        <p:txBody>
          <a:bodyPr vert="horz" lIns="182880" tIns="182880" rIns="182880" bIns="182880" rtlCol="0" anchor="ctr">
            <a:noAutofit/>
          </a:bodyPr>
          <a:lstStyle/>
          <a:p>
            <a:pPr defTabSz="914400"/>
            <a:r>
              <a:rPr lang="en-US" sz="1600" spc="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 principal </a:t>
            </a:r>
            <a:r>
              <a:rPr lang="en-US" sz="1600" spc="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obrigação</a:t>
            </a:r>
            <a:r>
              <a:rPr lang="en-US" sz="1600" spc="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dos </a:t>
            </a:r>
            <a:r>
              <a:rPr lang="en-US" sz="1600" spc="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faraós</a:t>
            </a:r>
            <a:r>
              <a:rPr lang="en-US" sz="1600" spc="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600" spc="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egípcios</a:t>
            </a:r>
            <a:r>
              <a:rPr lang="en-US" sz="1600" spc="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era </a:t>
            </a:r>
            <a:r>
              <a:rPr lang="en-US" sz="1600" spc="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fazer</a:t>
            </a:r>
            <a:r>
              <a:rPr lang="en-US" sz="1600" spc="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com que </a:t>
            </a:r>
            <a:r>
              <a:rPr lang="en-US" sz="1600" i="1" spc="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maat</a:t>
            </a:r>
            <a:r>
              <a:rPr lang="en-US" sz="1600" i="1" spc="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600" spc="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se </a:t>
            </a:r>
            <a:r>
              <a:rPr lang="en-US" sz="1600" spc="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cumprisse</a:t>
            </a:r>
            <a:r>
              <a:rPr lang="en-US" sz="1600" spc="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para que </a:t>
            </a:r>
            <a:r>
              <a:rPr lang="en-US" sz="1600" spc="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não</a:t>
            </a:r>
            <a:r>
              <a:rPr lang="en-US" sz="1600" spc="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600" spc="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reinasse</a:t>
            </a:r>
            <a:r>
              <a:rPr lang="en-US" sz="1600" spc="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a </a:t>
            </a:r>
            <a:r>
              <a:rPr lang="en-US" sz="1600" spc="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desordem</a:t>
            </a:r>
            <a:r>
              <a:rPr lang="en-US" sz="1600" spc="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e a </a:t>
            </a:r>
            <a:r>
              <a:rPr lang="en-US" sz="1600" spc="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iniquidade</a:t>
            </a:r>
            <a:r>
              <a:rPr lang="en-US" sz="1600" spc="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B2035CA2-0F3F-B84F-BD8A-95953146E9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3504" y="1980519"/>
            <a:ext cx="4443982" cy="2441439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 algn="l" defTabSz="914400"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b="1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indent="-228600" algn="l" defTabSz="914400"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b="1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indent="-228600" algn="l" defTabSz="9144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1700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Maat</a:t>
            </a:r>
            <a:r>
              <a:rPr lang="en-US" sz="17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en-US" sz="17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filha</a:t>
            </a:r>
            <a:r>
              <a:rPr lang="en-US" sz="17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de </a:t>
            </a:r>
            <a:r>
              <a:rPr lang="en-US" sz="1700" b="1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Rá</a:t>
            </a:r>
            <a:r>
              <a:rPr lang="en-US" sz="17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o </a:t>
            </a:r>
            <a:r>
              <a:rPr lang="en-US" sz="17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deus</a:t>
            </a:r>
            <a:r>
              <a:rPr lang="en-US" sz="17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Sol, era </a:t>
            </a:r>
            <a:r>
              <a:rPr lang="en-US" sz="17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representada</a:t>
            </a:r>
            <a:r>
              <a:rPr lang="en-US" sz="17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por </a:t>
            </a:r>
            <a:r>
              <a:rPr lang="en-US" sz="17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uma</a:t>
            </a:r>
            <a:r>
              <a:rPr lang="en-US" sz="17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7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mulher</a:t>
            </a:r>
            <a:r>
              <a:rPr lang="en-US" sz="17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7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jovem</a:t>
            </a:r>
            <a:r>
              <a:rPr lang="en-US" sz="17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que </a:t>
            </a:r>
            <a:r>
              <a:rPr lang="en-US" sz="17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exibia</a:t>
            </a:r>
            <a:r>
              <a:rPr lang="en-US" sz="17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7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na</a:t>
            </a:r>
            <a:r>
              <a:rPr lang="en-US" sz="17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7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cabeça</a:t>
            </a:r>
            <a:r>
              <a:rPr lang="en-US" sz="17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7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uma</a:t>
            </a:r>
            <a:r>
              <a:rPr lang="en-US" sz="17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7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pluma</a:t>
            </a:r>
            <a:r>
              <a:rPr lang="en-US" sz="17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que </a:t>
            </a:r>
            <a:r>
              <a:rPr lang="en-US" sz="17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identificava</a:t>
            </a:r>
            <a:r>
              <a:rPr lang="en-US" sz="17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a </a:t>
            </a:r>
            <a:r>
              <a:rPr lang="en-US" sz="17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pluma</a:t>
            </a:r>
            <a:r>
              <a:rPr lang="en-US" sz="17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7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ou</a:t>
            </a:r>
            <a:r>
              <a:rPr lang="en-US" sz="17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a </a:t>
            </a:r>
            <a:r>
              <a:rPr lang="en-US" sz="17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pena</a:t>
            </a:r>
            <a:r>
              <a:rPr lang="en-US" sz="17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de </a:t>
            </a:r>
            <a:r>
              <a:rPr lang="en-US" sz="17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avestruz</a:t>
            </a:r>
            <a:r>
              <a:rPr lang="en-US" sz="17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en-US" sz="17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também</a:t>
            </a:r>
            <a:r>
              <a:rPr lang="en-US" sz="17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7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conhecida</a:t>
            </a:r>
            <a:r>
              <a:rPr lang="en-US" sz="17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7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como</a:t>
            </a:r>
            <a:r>
              <a:rPr lang="en-US" sz="17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a </a:t>
            </a:r>
            <a:r>
              <a:rPr lang="en-US" sz="17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pena</a:t>
            </a:r>
            <a:r>
              <a:rPr lang="en-US" sz="17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de </a:t>
            </a:r>
            <a:r>
              <a:rPr lang="en-US" sz="1700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Maat </a:t>
            </a:r>
            <a:r>
              <a:rPr lang="en-US" sz="17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ou</a:t>
            </a:r>
            <a:r>
              <a:rPr lang="en-US" sz="17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7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ainda</a:t>
            </a:r>
            <a:r>
              <a:rPr lang="en-US" sz="17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700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“a </a:t>
            </a:r>
            <a:r>
              <a:rPr lang="en-US" sz="1700" b="1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pena</a:t>
            </a:r>
            <a:r>
              <a:rPr lang="en-US" sz="1700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da </a:t>
            </a:r>
            <a:r>
              <a:rPr lang="en-US" sz="1700" b="1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verdade</a:t>
            </a:r>
            <a:r>
              <a:rPr lang="en-US" sz="1700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”</a:t>
            </a:r>
            <a:r>
              <a:rPr lang="en-US" sz="17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</a:p>
        </p:txBody>
      </p:sp>
      <p:pic>
        <p:nvPicPr>
          <p:cNvPr id="7" name="Imagem 6" descr="Uma imagem com parede&#10;&#10;Descrição gerada automaticamente">
            <a:extLst>
              <a:ext uri="{FF2B5EF4-FFF2-40B4-BE49-F238E27FC236}">
                <a16:creationId xmlns:a16="http://schemas.microsoft.com/office/drawing/2014/main" id="{2EFAA5A4-9643-3746-8B35-421BA9FF33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296" r="6542" b="-2"/>
          <a:stretch/>
        </p:blipFill>
        <p:spPr>
          <a:xfrm>
            <a:off x="5650990" y="10"/>
            <a:ext cx="3493009" cy="5143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53347"/>
      </p:ext>
    </p:extLst>
  </p:cSld>
  <p:clrMapOvr>
    <a:masterClrMapping/>
  </p:clrMapOvr>
  <p:transition spd="slow">
    <p:cover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7FB07A63-D0A9-1D44-B8D3-FEDD1741C7A9}"/>
              </a:ext>
            </a:extLst>
          </p:cNvPr>
          <p:cNvSpPr txBox="1"/>
          <p:nvPr/>
        </p:nvSpPr>
        <p:spPr>
          <a:xfrm>
            <a:off x="3929001" y="11249"/>
            <a:ext cx="4443982" cy="881243"/>
          </a:xfrm>
          <a:prstGeom prst="rect">
            <a:avLst/>
          </a:prstGeom>
        </p:spPr>
        <p:txBody>
          <a:bodyPr vert="horz" lIns="182880" tIns="182880" rIns="182880" bIns="182880" rtlCol="0" anchor="ctr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b="1" cap="all" spc="200" dirty="0">
                <a:solidFill>
                  <a:srgbClr val="262626"/>
                </a:solidFill>
                <a:latin typeface="+mj-lt"/>
                <a:ea typeface="+mj-ea"/>
                <a:cs typeface="+mj-cs"/>
              </a:rPr>
              <a:t>O “</a:t>
            </a:r>
            <a:r>
              <a:rPr lang="en-US" b="1" cap="all" spc="200" dirty="0" err="1">
                <a:solidFill>
                  <a:srgbClr val="262626"/>
                </a:solidFill>
                <a:latin typeface="+mj-lt"/>
                <a:ea typeface="+mj-ea"/>
                <a:cs typeface="+mj-cs"/>
              </a:rPr>
              <a:t>Livro</a:t>
            </a:r>
            <a:r>
              <a:rPr lang="en-US" b="1" cap="all" spc="200" dirty="0">
                <a:solidFill>
                  <a:srgbClr val="262626"/>
                </a:solidFill>
                <a:latin typeface="+mj-lt"/>
                <a:ea typeface="+mj-ea"/>
                <a:cs typeface="+mj-cs"/>
              </a:rPr>
              <a:t> dos </a:t>
            </a:r>
            <a:r>
              <a:rPr lang="en-US" b="1" cap="all" spc="200" dirty="0" err="1">
                <a:solidFill>
                  <a:srgbClr val="262626"/>
                </a:solidFill>
                <a:latin typeface="+mj-lt"/>
                <a:ea typeface="+mj-ea"/>
                <a:cs typeface="+mj-cs"/>
              </a:rPr>
              <a:t>Mortos</a:t>
            </a:r>
            <a:r>
              <a:rPr lang="en-US" b="1" cap="all" spc="200" dirty="0">
                <a:solidFill>
                  <a:srgbClr val="262626"/>
                </a:solidFill>
                <a:latin typeface="+mj-lt"/>
                <a:ea typeface="+mj-ea"/>
                <a:cs typeface="+mj-cs"/>
              </a:rPr>
              <a:t>”</a:t>
            </a:r>
          </a:p>
        </p:txBody>
      </p:sp>
      <p:pic>
        <p:nvPicPr>
          <p:cNvPr id="3" name="Imagem 2" descr="Uma imagem com interior&#10;&#10;Descrição gerada automaticamente">
            <a:extLst>
              <a:ext uri="{FF2B5EF4-FFF2-40B4-BE49-F238E27FC236}">
                <a16:creationId xmlns:a16="http://schemas.microsoft.com/office/drawing/2014/main" id="{7F459968-4736-4D4B-A127-6BA7641D290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722" r="26345"/>
          <a:stretch/>
        </p:blipFill>
        <p:spPr>
          <a:xfrm>
            <a:off x="0" y="11249"/>
            <a:ext cx="3683000" cy="5143490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69CAC093-5E95-D24D-B71E-69661111ACC0}"/>
              </a:ext>
            </a:extLst>
          </p:cNvPr>
          <p:cNvSpPr txBox="1"/>
          <p:nvPr/>
        </p:nvSpPr>
        <p:spPr>
          <a:xfrm>
            <a:off x="4190258" y="892493"/>
            <a:ext cx="4443982" cy="12220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defTabSz="914400">
              <a:spcBef>
                <a:spcPts val="1000"/>
              </a:spcBef>
              <a:buClr>
                <a:schemeClr val="accent2"/>
              </a:buClr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De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acordo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com </a:t>
            </a:r>
            <a:r>
              <a:rPr lang="en-US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“O </a:t>
            </a:r>
            <a:r>
              <a:rPr lang="en-US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Livro</a:t>
            </a:r>
            <a:r>
              <a:rPr lang="en-US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dos </a:t>
            </a:r>
            <a:r>
              <a:rPr lang="en-US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Mortos</a:t>
            </a:r>
            <a:r>
              <a:rPr lang="en-US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”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era </a:t>
            </a:r>
            <a:r>
              <a:rPr lang="en-US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Maat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quem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pesava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todos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os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que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chegassem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ao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salão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subterrâneo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do </a:t>
            </a:r>
            <a:r>
              <a:rPr lang="en-US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“</a:t>
            </a:r>
            <a:r>
              <a:rPr lang="en-US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Julgamento</a:t>
            </a:r>
            <a:r>
              <a:rPr lang="en-US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das Almas”.</a:t>
            </a:r>
          </a:p>
        </p:txBody>
      </p:sp>
      <p:pic>
        <p:nvPicPr>
          <p:cNvPr id="6" name="Imagem 5" descr="Uma imagem com interior, parede, fotografia&#10;&#10;Descrição gerada automaticamente">
            <a:extLst>
              <a:ext uri="{FF2B5EF4-FFF2-40B4-BE49-F238E27FC236}">
                <a16:creationId xmlns:a16="http://schemas.microsoft.com/office/drawing/2014/main" id="{DBC0F10F-41A1-0F4E-840E-D30DB45821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9492" y="2212521"/>
            <a:ext cx="3683000" cy="262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3870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m texto, parede, livro, chão&#10;&#10;Descrição gerada automaticamente">
            <a:extLst>
              <a:ext uri="{FF2B5EF4-FFF2-40B4-BE49-F238E27FC236}">
                <a16:creationId xmlns:a16="http://schemas.microsoft.com/office/drawing/2014/main" id="{F2908E35-C8D6-0545-8288-374FEF25E4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8460" y="270510"/>
            <a:ext cx="5664200" cy="3302000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3E25FF80-19F0-A64D-B3AF-CF83E0573A80}"/>
              </a:ext>
            </a:extLst>
          </p:cNvPr>
          <p:cNvSpPr txBox="1"/>
          <p:nvPr/>
        </p:nvSpPr>
        <p:spPr>
          <a:xfrm>
            <a:off x="375920" y="3724910"/>
            <a:ext cx="78841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/>
              <a:t>Punha-se uma pluma de avestruz num dos pratos da </a:t>
            </a:r>
            <a:r>
              <a:rPr lang="pt-PT" i="1" dirty="0"/>
              <a:t>“Balança de Osíris” </a:t>
            </a:r>
            <a:r>
              <a:rPr lang="pt-PT" dirty="0"/>
              <a:t>durante o </a:t>
            </a:r>
            <a:r>
              <a:rPr lang="pt-PT" i="1" dirty="0"/>
              <a:t>“julgamento da alma”. </a:t>
            </a:r>
            <a:r>
              <a:rPr lang="pt-PT" dirty="0"/>
              <a:t>No prato oposto colocava-se o coração do morto, que devia ser tão leve como a pena de </a:t>
            </a:r>
            <a:r>
              <a:rPr lang="pt-PT" i="1" dirty="0" err="1"/>
              <a:t>Maat</a:t>
            </a:r>
            <a:r>
              <a:rPr lang="pt-PT" i="1" dirty="0"/>
              <a:t>, </a:t>
            </a:r>
            <a:r>
              <a:rPr lang="pt-PT" dirty="0"/>
              <a:t>para ter direito à imortalidade. Com os pratos em equilíbrio, o morto podia festejar com as divindades e os espíritos dos mortos.</a:t>
            </a:r>
          </a:p>
        </p:txBody>
      </p:sp>
    </p:spTree>
    <p:extLst>
      <p:ext uri="{BB962C8B-B14F-4D97-AF65-F5344CB8AC3E}">
        <p14:creationId xmlns:p14="http://schemas.microsoft.com/office/powerpoint/2010/main" val="16915109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2451A006-3BA1-2A41-BB68-BA6AFE9AA2D6}"/>
              </a:ext>
            </a:extLst>
          </p:cNvPr>
          <p:cNvSpPr/>
          <p:nvPr/>
        </p:nvSpPr>
        <p:spPr>
          <a:xfrm>
            <a:off x="5180274" y="1228475"/>
            <a:ext cx="3707075" cy="2348285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/>
              <a:t>Se o coração fosse mais pesado, a alma do morto seria devorada por </a:t>
            </a:r>
            <a:r>
              <a:rPr lang="pt-PT" i="1" dirty="0" err="1"/>
              <a:t>Ammit</a:t>
            </a:r>
            <a:r>
              <a:rPr lang="pt-PT" i="1" dirty="0"/>
              <a:t> </a:t>
            </a:r>
            <a:r>
              <a:rPr lang="pt-PT" dirty="0"/>
              <a:t>(parte hipopótamo, parte leão, para crocodilo).</a:t>
            </a:r>
          </a:p>
        </p:txBody>
      </p:sp>
      <p:pic>
        <p:nvPicPr>
          <p:cNvPr id="6" name="Imagem 5" descr="Uma imagem com texto, livro&#10;&#10;Descrição gerada automaticamente">
            <a:extLst>
              <a:ext uri="{FF2B5EF4-FFF2-40B4-BE49-F238E27FC236}">
                <a16:creationId xmlns:a16="http://schemas.microsoft.com/office/drawing/2014/main" id="{5169520E-9C7B-6648-A33C-B429A30991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651" y="673100"/>
            <a:ext cx="4762500" cy="379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057760"/>
      </p:ext>
    </p:extLst>
  </p:cSld>
  <p:clrMapOvr>
    <a:masterClrMapping/>
  </p:clrMapOvr>
  <p:transition spd="slow">
    <p:wip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Posição da Imagem 5" descr="Uma imagem com céu, exterior, pessoa, edifício&#10;&#10;Descrição gerada automaticamente">
            <a:extLst>
              <a:ext uri="{FF2B5EF4-FFF2-40B4-BE49-F238E27FC236}">
                <a16:creationId xmlns:a16="http://schemas.microsoft.com/office/drawing/2014/main" id="{7D97B6A5-A48C-7C4D-AB40-80F09C7D574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16667" r="16667"/>
          <a:stretch/>
        </p:blipFill>
        <p:spPr>
          <a:xfrm>
            <a:off x="481" y="10"/>
            <a:ext cx="4572000" cy="514349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D9CCCA82-E29C-7845-947F-731C46CF2E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504" y="2131128"/>
            <a:ext cx="3365473" cy="881244"/>
          </a:xfrm>
          <a:solidFill>
            <a:schemeClr val="tx1">
              <a:alpha val="60000"/>
            </a:schemeClr>
          </a:solidFill>
          <a:ln>
            <a:solidFill>
              <a:schemeClr val="bg1"/>
            </a:solidFill>
          </a:ln>
        </p:spPr>
        <p:txBody>
          <a:bodyPr vert="horz" lIns="182880" tIns="182880" rIns="182880" bIns="182880" rtlCol="0" anchor="ctr">
            <a:normAutofit/>
          </a:bodyPr>
          <a:lstStyle/>
          <a:p>
            <a:pPr algn="ctr" defTabSz="914400"/>
            <a:r>
              <a:rPr lang="en-US" b="1" spc="200">
                <a:solidFill>
                  <a:schemeClr val="bg1"/>
                </a:solidFill>
              </a:rPr>
              <a:t>Mitologia grega</a:t>
            </a:r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A7AEE900-9BFA-A948-878D-73C8E4170D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057955" y="732096"/>
            <a:ext cx="3603699" cy="368986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 defTabSz="9144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/>
              <a:t>De acordo com a mitologia grega, o direito era associado à deusa “Dikê”, filha de Zeus (o </a:t>
            </a:r>
            <a:r>
              <a:rPr lang="en-US" i="1"/>
              <a:t>“Deus do Olimpo”</a:t>
            </a:r>
            <a:r>
              <a:rPr lang="en-US"/>
              <a:t>) e de </a:t>
            </a:r>
            <a:r>
              <a:rPr lang="en-US" i="1"/>
              <a:t>Thémis</a:t>
            </a:r>
            <a:r>
              <a:rPr lang="en-US"/>
              <a:t>.</a:t>
            </a:r>
          </a:p>
          <a:p>
            <a:pPr indent="-228600" defTabSz="914400"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/>
          </a:p>
          <a:p>
            <a:pPr indent="-228600" defTabSz="9144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i="1"/>
              <a:t>Dikê </a:t>
            </a:r>
            <a:r>
              <a:rPr lang="en-US"/>
              <a:t>era a deusa dos julgamentos e da justiça, vingadora das violações da lei.</a:t>
            </a:r>
          </a:p>
        </p:txBody>
      </p:sp>
    </p:spTree>
    <p:extLst>
      <p:ext uri="{BB962C8B-B14F-4D97-AF65-F5344CB8AC3E}">
        <p14:creationId xmlns:p14="http://schemas.microsoft.com/office/powerpoint/2010/main" val="2347736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CB24A3-02D9-C347-B60C-E3B399B6C5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7583" y="724264"/>
            <a:ext cx="7228833" cy="2981739"/>
          </a:xfrm>
          <a:ln>
            <a:noFill/>
          </a:ln>
        </p:spPr>
        <p:txBody>
          <a:bodyPr vert="horz" lIns="274320" tIns="182880" rIns="274320" bIns="182880" rtlCol="0" anchor="ctr" anchorCtr="1">
            <a:noAutofit/>
          </a:bodyPr>
          <a:lstStyle/>
          <a:p>
            <a:pPr algn="ctr" defTabSz="914400"/>
            <a:r>
              <a:rPr lang="en-US" sz="1700" kern="1200" cap="all" spc="200" baseline="0" dirty="0">
                <a:solidFill>
                  <a:srgbClr val="262626"/>
                </a:solidFill>
                <a:latin typeface="+mj-lt"/>
                <a:ea typeface="+mj-ea"/>
                <a:cs typeface="+mj-cs"/>
              </a:rPr>
              <a:t>A </a:t>
            </a:r>
            <a:r>
              <a:rPr lang="en-US" sz="1700" kern="1200" cap="all" spc="200" baseline="0" dirty="0" err="1">
                <a:solidFill>
                  <a:srgbClr val="262626"/>
                </a:solidFill>
                <a:latin typeface="+mj-lt"/>
                <a:ea typeface="+mj-ea"/>
                <a:cs typeface="+mj-cs"/>
              </a:rPr>
              <a:t>deusa</a:t>
            </a:r>
            <a:r>
              <a:rPr lang="en-US" sz="1700" kern="1200" cap="all" spc="200" baseline="0" dirty="0">
                <a:solidFill>
                  <a:srgbClr val="262626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700" i="1" kern="1200" cap="all" spc="200" baseline="0" dirty="0" err="1">
                <a:solidFill>
                  <a:srgbClr val="262626"/>
                </a:solidFill>
                <a:latin typeface="+mj-lt"/>
                <a:ea typeface="+mj-ea"/>
                <a:cs typeface="+mj-cs"/>
              </a:rPr>
              <a:t>Dikê</a:t>
            </a:r>
            <a:r>
              <a:rPr lang="en-US" sz="1700" i="1" kern="1200" cap="all" spc="200" baseline="0" dirty="0">
                <a:solidFill>
                  <a:srgbClr val="262626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700" kern="1200" cap="all" spc="200" baseline="0" dirty="0">
                <a:solidFill>
                  <a:srgbClr val="262626"/>
                </a:solidFill>
                <a:latin typeface="+mj-lt"/>
                <a:ea typeface="+mj-ea"/>
                <a:cs typeface="+mj-cs"/>
              </a:rPr>
              <a:t>era </a:t>
            </a:r>
            <a:r>
              <a:rPr lang="en-US" sz="1700" kern="1200" cap="all" spc="200" baseline="0" dirty="0" err="1">
                <a:solidFill>
                  <a:srgbClr val="262626"/>
                </a:solidFill>
                <a:latin typeface="+mj-lt"/>
                <a:ea typeface="+mj-ea"/>
                <a:cs typeface="+mj-cs"/>
              </a:rPr>
              <a:t>representada</a:t>
            </a:r>
            <a:r>
              <a:rPr lang="en-US" sz="1700" kern="1200" cap="all" spc="200" baseline="0" dirty="0">
                <a:solidFill>
                  <a:srgbClr val="262626"/>
                </a:solidFill>
                <a:latin typeface="+mj-lt"/>
                <a:ea typeface="+mj-ea"/>
                <a:cs typeface="+mj-cs"/>
              </a:rPr>
              <a:t> por </a:t>
            </a:r>
            <a:r>
              <a:rPr lang="en-US" sz="1700" kern="1200" cap="all" spc="200" baseline="0" dirty="0" err="1">
                <a:solidFill>
                  <a:srgbClr val="262626"/>
                </a:solidFill>
                <a:latin typeface="+mj-lt"/>
                <a:ea typeface="+mj-ea"/>
                <a:cs typeface="+mj-cs"/>
              </a:rPr>
              <a:t>uma</a:t>
            </a:r>
            <a:r>
              <a:rPr lang="en-US" sz="1700" kern="1200" cap="all" spc="200" baseline="0" dirty="0">
                <a:solidFill>
                  <a:srgbClr val="262626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700" kern="1200" cap="all" spc="200" baseline="0" dirty="0" err="1">
                <a:solidFill>
                  <a:srgbClr val="262626"/>
                </a:solidFill>
                <a:latin typeface="+mj-lt"/>
                <a:ea typeface="+mj-ea"/>
                <a:cs typeface="+mj-cs"/>
              </a:rPr>
              <a:t>mulher</a:t>
            </a:r>
            <a:r>
              <a:rPr lang="en-US" sz="1700" kern="1200" cap="all" spc="200" baseline="0" dirty="0">
                <a:solidFill>
                  <a:srgbClr val="262626"/>
                </a:solidFill>
                <a:latin typeface="+mj-lt"/>
                <a:ea typeface="+mj-ea"/>
                <a:cs typeface="+mj-cs"/>
              </a:rPr>
              <a:t>, de </a:t>
            </a:r>
            <a:r>
              <a:rPr lang="en-US" sz="1700" b="1" kern="1200" cap="all" spc="200" baseline="0" dirty="0" err="1">
                <a:solidFill>
                  <a:srgbClr val="262626"/>
                </a:solidFill>
                <a:latin typeface="+mj-lt"/>
                <a:ea typeface="+mj-ea"/>
                <a:cs typeface="+mj-cs"/>
              </a:rPr>
              <a:t>pé</a:t>
            </a:r>
            <a:r>
              <a:rPr lang="en-US" sz="1700" kern="1200" cap="all" spc="200" baseline="0" dirty="0">
                <a:solidFill>
                  <a:srgbClr val="262626"/>
                </a:solidFill>
                <a:latin typeface="+mj-lt"/>
                <a:ea typeface="+mj-ea"/>
                <a:cs typeface="+mj-cs"/>
              </a:rPr>
              <a:t>, </a:t>
            </a:r>
            <a:r>
              <a:rPr lang="en-US" sz="1700" b="1" kern="1200" cap="all" spc="200" baseline="0" dirty="0" err="1">
                <a:solidFill>
                  <a:srgbClr val="262626"/>
                </a:solidFill>
                <a:latin typeface="+mj-lt"/>
                <a:ea typeface="+mj-ea"/>
                <a:cs typeface="+mj-cs"/>
              </a:rPr>
              <a:t>descalça</a:t>
            </a:r>
            <a:r>
              <a:rPr lang="en-US" sz="1700" kern="1200" cap="all" spc="200" baseline="0" dirty="0">
                <a:solidFill>
                  <a:srgbClr val="262626"/>
                </a:solidFill>
                <a:latin typeface="+mj-lt"/>
                <a:ea typeface="+mj-ea"/>
                <a:cs typeface="+mj-cs"/>
              </a:rPr>
              <a:t>, com </a:t>
            </a:r>
            <a:r>
              <a:rPr lang="en-US" sz="1700" kern="1200" cap="all" spc="200" baseline="0" dirty="0" err="1">
                <a:solidFill>
                  <a:srgbClr val="262626"/>
                </a:solidFill>
                <a:latin typeface="+mj-lt"/>
                <a:ea typeface="+mj-ea"/>
                <a:cs typeface="+mj-cs"/>
              </a:rPr>
              <a:t>os</a:t>
            </a:r>
            <a:r>
              <a:rPr lang="en-US" sz="1700" kern="1200" cap="all" spc="200" baseline="0" dirty="0">
                <a:solidFill>
                  <a:srgbClr val="262626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700" b="1" kern="1200" cap="all" spc="200" baseline="0" dirty="0" err="1">
                <a:solidFill>
                  <a:srgbClr val="262626"/>
                </a:solidFill>
                <a:latin typeface="+mj-lt"/>
                <a:ea typeface="+mj-ea"/>
                <a:cs typeface="+mj-cs"/>
              </a:rPr>
              <a:t>olhos</a:t>
            </a:r>
            <a:r>
              <a:rPr lang="en-US" sz="1700" b="1" kern="1200" cap="all" spc="200" baseline="0" dirty="0">
                <a:solidFill>
                  <a:srgbClr val="262626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700" b="1" kern="1200" cap="all" spc="200" baseline="0" dirty="0" err="1">
                <a:solidFill>
                  <a:srgbClr val="262626"/>
                </a:solidFill>
                <a:latin typeface="+mj-lt"/>
                <a:ea typeface="+mj-ea"/>
                <a:cs typeface="+mj-cs"/>
              </a:rPr>
              <a:t>bem</a:t>
            </a:r>
            <a:r>
              <a:rPr lang="en-US" sz="1700" b="1" kern="1200" cap="all" spc="200" baseline="0" dirty="0">
                <a:solidFill>
                  <a:srgbClr val="262626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700" b="1" kern="1200" cap="all" spc="200" baseline="0" dirty="0" err="1">
                <a:solidFill>
                  <a:srgbClr val="262626"/>
                </a:solidFill>
                <a:latin typeface="+mj-lt"/>
                <a:ea typeface="+mj-ea"/>
                <a:cs typeface="+mj-cs"/>
              </a:rPr>
              <a:t>abertos</a:t>
            </a:r>
            <a:r>
              <a:rPr lang="en-US" sz="1700" b="1" kern="1200" cap="all" spc="200" baseline="0" dirty="0">
                <a:solidFill>
                  <a:srgbClr val="262626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700" kern="1200" cap="all" spc="200" baseline="0" dirty="0">
                <a:solidFill>
                  <a:srgbClr val="262626"/>
                </a:solidFill>
                <a:latin typeface="+mj-lt"/>
                <a:ea typeface="+mj-ea"/>
                <a:cs typeface="+mj-cs"/>
              </a:rPr>
              <a:t>(</a:t>
            </a:r>
            <a:r>
              <a:rPr lang="en-US" sz="1700" kern="1200" cap="all" spc="200" baseline="0" dirty="0" err="1">
                <a:solidFill>
                  <a:srgbClr val="262626"/>
                </a:solidFill>
                <a:latin typeface="+mj-lt"/>
                <a:ea typeface="+mj-ea"/>
                <a:cs typeface="+mj-cs"/>
              </a:rPr>
              <a:t>metaforizando</a:t>
            </a:r>
            <a:r>
              <a:rPr lang="en-US" sz="1700" kern="1200" cap="all" spc="200" baseline="0" dirty="0">
                <a:solidFill>
                  <a:srgbClr val="262626"/>
                </a:solidFill>
                <a:latin typeface="+mj-lt"/>
                <a:ea typeface="+mj-ea"/>
                <a:cs typeface="+mj-cs"/>
              </a:rPr>
              <a:t> a </a:t>
            </a:r>
            <a:r>
              <a:rPr lang="en-US" sz="1700" kern="1200" cap="all" spc="200" baseline="0" dirty="0" err="1">
                <a:solidFill>
                  <a:srgbClr val="262626"/>
                </a:solidFill>
                <a:latin typeface="+mj-lt"/>
                <a:ea typeface="+mj-ea"/>
                <a:cs typeface="+mj-cs"/>
              </a:rPr>
              <a:t>sua</a:t>
            </a:r>
            <a:r>
              <a:rPr lang="en-US" sz="1700" kern="1200" cap="all" spc="200" baseline="0" dirty="0">
                <a:solidFill>
                  <a:srgbClr val="262626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700" kern="1200" cap="all" spc="200" baseline="0" dirty="0" err="1">
                <a:solidFill>
                  <a:srgbClr val="262626"/>
                </a:solidFill>
                <a:latin typeface="+mj-lt"/>
                <a:ea typeface="+mj-ea"/>
                <a:cs typeface="+mj-cs"/>
              </a:rPr>
              <a:t>busca</a:t>
            </a:r>
            <a:r>
              <a:rPr lang="en-US" sz="1700" kern="1200" cap="all" spc="200" baseline="0" dirty="0">
                <a:solidFill>
                  <a:srgbClr val="262626"/>
                </a:solidFill>
                <a:latin typeface="+mj-lt"/>
                <a:ea typeface="+mj-ea"/>
                <a:cs typeface="+mj-cs"/>
              </a:rPr>
              <a:t> pela </a:t>
            </a:r>
            <a:r>
              <a:rPr lang="en-US" sz="1700" i="1" kern="1200" cap="all" spc="200" baseline="0" dirty="0" err="1">
                <a:solidFill>
                  <a:srgbClr val="262626"/>
                </a:solidFill>
                <a:latin typeface="+mj-lt"/>
                <a:ea typeface="+mj-ea"/>
                <a:cs typeface="+mj-cs"/>
              </a:rPr>
              <a:t>verdade</a:t>
            </a:r>
            <a:r>
              <a:rPr lang="en-US" sz="1700" kern="1200" cap="all" spc="200" baseline="0" dirty="0">
                <a:solidFill>
                  <a:srgbClr val="262626"/>
                </a:solidFill>
                <a:latin typeface="+mj-lt"/>
                <a:ea typeface="+mj-ea"/>
                <a:cs typeface="+mj-cs"/>
              </a:rPr>
              <a:t>). Com a </a:t>
            </a:r>
            <a:r>
              <a:rPr lang="en-US" sz="1700" b="1" kern="1200" cap="all" spc="200" baseline="0" dirty="0" err="1">
                <a:solidFill>
                  <a:srgbClr val="262626"/>
                </a:solidFill>
                <a:latin typeface="+mj-lt"/>
                <a:ea typeface="+mj-ea"/>
                <a:cs typeface="+mj-cs"/>
              </a:rPr>
              <a:t>mão</a:t>
            </a:r>
            <a:r>
              <a:rPr lang="en-US" sz="1700" b="1" kern="1200" cap="all" spc="200" baseline="0" dirty="0">
                <a:solidFill>
                  <a:srgbClr val="262626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700" b="1" kern="1200" cap="all" spc="200" baseline="0" dirty="0" err="1">
                <a:solidFill>
                  <a:srgbClr val="262626"/>
                </a:solidFill>
                <a:latin typeface="+mj-lt"/>
                <a:ea typeface="+mj-ea"/>
                <a:cs typeface="+mj-cs"/>
              </a:rPr>
              <a:t>direita</a:t>
            </a:r>
            <a:r>
              <a:rPr lang="en-US" sz="1700" b="1" kern="1200" cap="all" spc="200" baseline="0" dirty="0">
                <a:solidFill>
                  <a:srgbClr val="262626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700" kern="1200" cap="all" spc="200" baseline="0" dirty="0" err="1">
                <a:solidFill>
                  <a:srgbClr val="262626"/>
                </a:solidFill>
                <a:latin typeface="+mj-lt"/>
                <a:ea typeface="+mj-ea"/>
                <a:cs typeface="+mj-cs"/>
              </a:rPr>
              <a:t>sustentava</a:t>
            </a:r>
            <a:r>
              <a:rPr lang="en-US" sz="1700" kern="1200" cap="all" spc="200" baseline="0" dirty="0">
                <a:solidFill>
                  <a:srgbClr val="262626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700" kern="1200" cap="all" spc="200" baseline="0" dirty="0" err="1">
                <a:solidFill>
                  <a:srgbClr val="262626"/>
                </a:solidFill>
                <a:latin typeface="+mj-lt"/>
                <a:ea typeface="+mj-ea"/>
                <a:cs typeface="+mj-cs"/>
              </a:rPr>
              <a:t>uma</a:t>
            </a:r>
            <a:r>
              <a:rPr lang="en-US" sz="1700" kern="1200" cap="all" spc="200" baseline="0" dirty="0">
                <a:solidFill>
                  <a:srgbClr val="262626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700" b="1" kern="1200" cap="all" spc="200" baseline="0" dirty="0">
                <a:solidFill>
                  <a:srgbClr val="262626"/>
                </a:solidFill>
                <a:latin typeface="+mj-lt"/>
                <a:ea typeface="+mj-ea"/>
                <a:cs typeface="+mj-cs"/>
              </a:rPr>
              <a:t>espada</a:t>
            </a:r>
            <a:r>
              <a:rPr lang="en-US" sz="1700" kern="1200" cap="all" spc="200" baseline="0" dirty="0">
                <a:solidFill>
                  <a:srgbClr val="262626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700" kern="1200" cap="all" spc="200" baseline="0" dirty="0" err="1">
                <a:solidFill>
                  <a:srgbClr val="262626"/>
                </a:solidFill>
                <a:latin typeface="+mj-lt"/>
                <a:ea typeface="+mj-ea"/>
                <a:cs typeface="+mj-cs"/>
              </a:rPr>
              <a:t>desembainhada</a:t>
            </a:r>
            <a:r>
              <a:rPr lang="en-US" sz="1700" kern="1200" cap="all" spc="200" baseline="0" dirty="0">
                <a:solidFill>
                  <a:srgbClr val="262626"/>
                </a:solidFill>
                <a:latin typeface="+mj-lt"/>
                <a:ea typeface="+mj-ea"/>
                <a:cs typeface="+mj-cs"/>
              </a:rPr>
              <a:t> e </a:t>
            </a:r>
            <a:r>
              <a:rPr lang="en-US" sz="1700" kern="1200" cap="all" spc="200" baseline="0" dirty="0" err="1">
                <a:solidFill>
                  <a:srgbClr val="262626"/>
                </a:solidFill>
                <a:latin typeface="+mj-lt"/>
                <a:ea typeface="+mj-ea"/>
                <a:cs typeface="+mj-cs"/>
              </a:rPr>
              <a:t>apontada</a:t>
            </a:r>
            <a:r>
              <a:rPr lang="en-US" sz="1700" kern="1200" cap="all" spc="200" baseline="0" dirty="0">
                <a:solidFill>
                  <a:srgbClr val="262626"/>
                </a:solidFill>
                <a:latin typeface="+mj-lt"/>
                <a:ea typeface="+mj-ea"/>
                <a:cs typeface="+mj-cs"/>
              </a:rPr>
              <a:t> para </a:t>
            </a:r>
            <a:r>
              <a:rPr lang="en-US" sz="1700" kern="1200" cap="all" spc="200" baseline="0" dirty="0" err="1">
                <a:solidFill>
                  <a:srgbClr val="262626"/>
                </a:solidFill>
                <a:latin typeface="+mj-lt"/>
                <a:ea typeface="+mj-ea"/>
                <a:cs typeface="+mj-cs"/>
              </a:rPr>
              <a:t>cima</a:t>
            </a:r>
            <a:r>
              <a:rPr lang="en-US" sz="1700" kern="1200" cap="all" spc="200" baseline="0" dirty="0">
                <a:solidFill>
                  <a:srgbClr val="262626"/>
                </a:solidFill>
                <a:latin typeface="+mj-lt"/>
                <a:ea typeface="+mj-ea"/>
                <a:cs typeface="+mj-cs"/>
              </a:rPr>
              <a:t> (</a:t>
            </a:r>
            <a:r>
              <a:rPr lang="en-US" sz="1700" kern="1200" cap="all" spc="200" baseline="0" dirty="0" err="1">
                <a:solidFill>
                  <a:srgbClr val="262626"/>
                </a:solidFill>
                <a:latin typeface="+mj-lt"/>
                <a:ea typeface="+mj-ea"/>
                <a:cs typeface="+mj-cs"/>
              </a:rPr>
              <a:t>simbolizando</a:t>
            </a:r>
            <a:r>
              <a:rPr lang="en-US" sz="1700" kern="1200" cap="all" spc="200" baseline="0" dirty="0">
                <a:solidFill>
                  <a:srgbClr val="262626"/>
                </a:solidFill>
                <a:latin typeface="+mj-lt"/>
                <a:ea typeface="+mj-ea"/>
                <a:cs typeface="+mj-cs"/>
              </a:rPr>
              <a:t> a </a:t>
            </a:r>
            <a:r>
              <a:rPr lang="en-US" sz="1700" i="1" kern="1200" cap="all" spc="200" baseline="0" dirty="0" err="1">
                <a:solidFill>
                  <a:srgbClr val="262626"/>
                </a:solidFill>
                <a:latin typeface="+mj-lt"/>
                <a:ea typeface="+mj-ea"/>
                <a:cs typeface="+mj-cs"/>
              </a:rPr>
              <a:t>força</a:t>
            </a:r>
            <a:r>
              <a:rPr lang="en-US" sz="1700" kern="1200" cap="all" spc="200" baseline="0" dirty="0">
                <a:solidFill>
                  <a:srgbClr val="262626"/>
                </a:solidFill>
                <a:latin typeface="+mj-lt"/>
                <a:ea typeface="+mj-ea"/>
                <a:cs typeface="+mj-cs"/>
              </a:rPr>
              <a:t>, </a:t>
            </a:r>
            <a:r>
              <a:rPr lang="en-US" sz="1700" kern="1200" cap="all" spc="200" baseline="0" dirty="0" err="1">
                <a:solidFill>
                  <a:srgbClr val="262626"/>
                </a:solidFill>
                <a:latin typeface="+mj-lt"/>
                <a:ea typeface="+mj-ea"/>
                <a:cs typeface="+mj-cs"/>
              </a:rPr>
              <a:t>elemento</a:t>
            </a:r>
            <a:r>
              <a:rPr lang="en-US" sz="1700" kern="1200" cap="all" spc="200" baseline="0" dirty="0">
                <a:solidFill>
                  <a:srgbClr val="262626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700" kern="1200" cap="all" spc="200" baseline="0" dirty="0" err="1">
                <a:solidFill>
                  <a:srgbClr val="262626"/>
                </a:solidFill>
                <a:latin typeface="+mj-lt"/>
                <a:ea typeface="+mj-ea"/>
                <a:cs typeface="+mj-cs"/>
              </a:rPr>
              <a:t>tido</a:t>
            </a:r>
            <a:r>
              <a:rPr lang="en-US" sz="1700" kern="1200" cap="all" spc="200" baseline="0" dirty="0">
                <a:solidFill>
                  <a:srgbClr val="262626"/>
                </a:solidFill>
                <a:latin typeface="+mj-lt"/>
                <a:ea typeface="+mj-ea"/>
                <a:cs typeface="+mj-cs"/>
              </a:rPr>
              <a:t> por </a:t>
            </a:r>
            <a:r>
              <a:rPr lang="en-US" sz="1700" kern="1200" cap="all" spc="200" baseline="0" dirty="0" err="1">
                <a:solidFill>
                  <a:srgbClr val="262626"/>
                </a:solidFill>
                <a:latin typeface="+mj-lt"/>
                <a:ea typeface="+mj-ea"/>
                <a:cs typeface="+mj-cs"/>
              </a:rPr>
              <a:t>inseparável</a:t>
            </a:r>
            <a:r>
              <a:rPr lang="en-US" sz="1700" kern="1200" cap="all" spc="200" baseline="0" dirty="0">
                <a:solidFill>
                  <a:srgbClr val="262626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700" kern="1200" cap="all" spc="200" baseline="0" dirty="0" err="1">
                <a:solidFill>
                  <a:srgbClr val="262626"/>
                </a:solidFill>
                <a:latin typeface="+mj-lt"/>
                <a:ea typeface="+mj-ea"/>
                <a:cs typeface="+mj-cs"/>
              </a:rPr>
              <a:t>ao</a:t>
            </a:r>
            <a:r>
              <a:rPr lang="en-US" sz="1700" kern="1200" cap="all" spc="200" baseline="0" dirty="0">
                <a:solidFill>
                  <a:srgbClr val="262626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700" kern="1200" cap="all" spc="200" baseline="0" dirty="0" err="1">
                <a:solidFill>
                  <a:srgbClr val="262626"/>
                </a:solidFill>
                <a:latin typeface="+mj-lt"/>
                <a:ea typeface="+mj-ea"/>
                <a:cs typeface="+mj-cs"/>
              </a:rPr>
              <a:t>direito</a:t>
            </a:r>
            <a:r>
              <a:rPr lang="en-US" sz="1700" kern="1200" cap="all" spc="200" baseline="0" dirty="0">
                <a:solidFill>
                  <a:srgbClr val="262626"/>
                </a:solidFill>
                <a:latin typeface="+mj-lt"/>
                <a:ea typeface="+mj-ea"/>
                <a:cs typeface="+mj-cs"/>
              </a:rPr>
              <a:t>) e </a:t>
            </a:r>
            <a:r>
              <a:rPr lang="en-US" sz="1700" kern="1200" cap="all" spc="200" baseline="0" dirty="0" err="1">
                <a:solidFill>
                  <a:srgbClr val="262626"/>
                </a:solidFill>
                <a:latin typeface="+mj-lt"/>
                <a:ea typeface="+mj-ea"/>
                <a:cs typeface="+mj-cs"/>
              </a:rPr>
              <a:t>na</a:t>
            </a:r>
            <a:r>
              <a:rPr lang="en-US" sz="1700" kern="1200" cap="all" spc="200" baseline="0" dirty="0">
                <a:solidFill>
                  <a:srgbClr val="262626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700" b="1" kern="1200" cap="all" spc="200" baseline="0" dirty="0" err="1">
                <a:solidFill>
                  <a:srgbClr val="262626"/>
                </a:solidFill>
                <a:latin typeface="+mj-lt"/>
                <a:ea typeface="+mj-ea"/>
                <a:cs typeface="+mj-cs"/>
              </a:rPr>
              <a:t>mão</a:t>
            </a:r>
            <a:r>
              <a:rPr lang="en-US" sz="1700" b="1" kern="1200" cap="all" spc="200" baseline="0" dirty="0">
                <a:solidFill>
                  <a:srgbClr val="262626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700" b="1" kern="1200" cap="all" spc="200" baseline="0" dirty="0" err="1">
                <a:solidFill>
                  <a:srgbClr val="262626"/>
                </a:solidFill>
                <a:latin typeface="+mj-lt"/>
                <a:ea typeface="+mj-ea"/>
                <a:cs typeface="+mj-cs"/>
              </a:rPr>
              <a:t>esquerda</a:t>
            </a:r>
            <a:r>
              <a:rPr lang="en-US" sz="1700" b="1" kern="1200" cap="all" spc="200" baseline="0" dirty="0">
                <a:solidFill>
                  <a:srgbClr val="262626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700" kern="1200" cap="all" spc="200" baseline="0" dirty="0" err="1">
                <a:solidFill>
                  <a:srgbClr val="262626"/>
                </a:solidFill>
                <a:latin typeface="+mj-lt"/>
                <a:ea typeface="+mj-ea"/>
                <a:cs typeface="+mj-cs"/>
              </a:rPr>
              <a:t>sustentava</a:t>
            </a:r>
            <a:r>
              <a:rPr lang="en-US" sz="1700" kern="1200" cap="all" spc="200" baseline="0" dirty="0">
                <a:solidFill>
                  <a:srgbClr val="262626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700" kern="1200" cap="all" spc="200" baseline="0" dirty="0" err="1">
                <a:solidFill>
                  <a:srgbClr val="262626"/>
                </a:solidFill>
                <a:latin typeface="+mj-lt"/>
                <a:ea typeface="+mj-ea"/>
                <a:cs typeface="+mj-cs"/>
              </a:rPr>
              <a:t>uma</a:t>
            </a:r>
            <a:r>
              <a:rPr lang="en-US" sz="1700" kern="1200" cap="all" spc="200" baseline="0" dirty="0">
                <a:solidFill>
                  <a:srgbClr val="262626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700" kern="1200" cap="all" spc="200" baseline="0" dirty="0" err="1">
                <a:solidFill>
                  <a:srgbClr val="262626"/>
                </a:solidFill>
                <a:latin typeface="+mj-lt"/>
                <a:ea typeface="+mj-ea"/>
                <a:cs typeface="+mj-cs"/>
              </a:rPr>
              <a:t>balança</a:t>
            </a:r>
            <a:r>
              <a:rPr lang="en-US" sz="1700" kern="1200" cap="all" spc="200" baseline="0" dirty="0">
                <a:solidFill>
                  <a:srgbClr val="262626"/>
                </a:solidFill>
                <a:latin typeface="+mj-lt"/>
                <a:ea typeface="+mj-ea"/>
                <a:cs typeface="+mj-cs"/>
              </a:rPr>
              <a:t> de </a:t>
            </a:r>
            <a:r>
              <a:rPr lang="en-US" sz="1700" kern="1200" cap="all" spc="200" baseline="0" dirty="0" err="1">
                <a:solidFill>
                  <a:srgbClr val="262626"/>
                </a:solidFill>
                <a:latin typeface="+mj-lt"/>
                <a:ea typeface="+mj-ea"/>
                <a:cs typeface="+mj-cs"/>
              </a:rPr>
              <a:t>dois</a:t>
            </a:r>
            <a:r>
              <a:rPr lang="en-US" sz="1700" kern="1200" cap="all" spc="200" baseline="0" dirty="0">
                <a:solidFill>
                  <a:srgbClr val="262626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700" kern="1200" cap="all" spc="200" baseline="0" dirty="0" err="1">
                <a:solidFill>
                  <a:srgbClr val="262626"/>
                </a:solidFill>
                <a:latin typeface="+mj-lt"/>
                <a:ea typeface="+mj-ea"/>
                <a:cs typeface="+mj-cs"/>
              </a:rPr>
              <a:t>pratos</a:t>
            </a:r>
            <a:r>
              <a:rPr lang="en-US" sz="1700" kern="1200" cap="all" spc="200" baseline="0" dirty="0">
                <a:solidFill>
                  <a:srgbClr val="262626"/>
                </a:solidFill>
                <a:latin typeface="+mj-lt"/>
                <a:ea typeface="+mj-ea"/>
                <a:cs typeface="+mj-cs"/>
              </a:rPr>
              <a:t> (a </a:t>
            </a:r>
            <a:r>
              <a:rPr lang="en-US" sz="1700" i="1" kern="1200" cap="all" spc="200" baseline="0" dirty="0" err="1">
                <a:solidFill>
                  <a:srgbClr val="262626"/>
                </a:solidFill>
                <a:latin typeface="+mj-lt"/>
                <a:ea typeface="+mj-ea"/>
                <a:cs typeface="+mj-cs"/>
              </a:rPr>
              <a:t>igualdade</a:t>
            </a:r>
            <a:r>
              <a:rPr lang="en-US" sz="1700" i="1" kern="1200" cap="all" spc="200" baseline="0" dirty="0">
                <a:solidFill>
                  <a:srgbClr val="262626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700" kern="1200" cap="all" spc="200" baseline="0" dirty="0" err="1">
                <a:solidFill>
                  <a:srgbClr val="262626"/>
                </a:solidFill>
                <a:latin typeface="+mj-lt"/>
                <a:ea typeface="+mj-ea"/>
                <a:cs typeface="+mj-cs"/>
              </a:rPr>
              <a:t>procurada</a:t>
            </a:r>
            <a:r>
              <a:rPr lang="en-US" sz="1700" kern="1200" cap="all" spc="200" baseline="0" dirty="0">
                <a:solidFill>
                  <a:srgbClr val="262626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700" kern="1200" cap="all" spc="200" baseline="0" dirty="0" err="1">
                <a:solidFill>
                  <a:srgbClr val="262626"/>
                </a:solidFill>
                <a:latin typeface="+mj-lt"/>
                <a:ea typeface="+mj-ea"/>
                <a:cs typeface="+mj-cs"/>
              </a:rPr>
              <a:t>pelo</a:t>
            </a:r>
            <a:r>
              <a:rPr lang="en-US" sz="1700" kern="1200" cap="all" spc="200" baseline="0" dirty="0">
                <a:solidFill>
                  <a:srgbClr val="262626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700" kern="1200" cap="all" spc="200" baseline="0" dirty="0" err="1">
                <a:solidFill>
                  <a:srgbClr val="262626"/>
                </a:solidFill>
                <a:latin typeface="+mj-lt"/>
                <a:ea typeface="+mj-ea"/>
                <a:cs typeface="+mj-cs"/>
              </a:rPr>
              <a:t>direito</a:t>
            </a:r>
            <a:r>
              <a:rPr lang="en-US" sz="1700" kern="1200" cap="all" spc="200" baseline="0" dirty="0">
                <a:solidFill>
                  <a:srgbClr val="262626"/>
                </a:solidFill>
                <a:latin typeface="+mj-lt"/>
                <a:ea typeface="+mj-ea"/>
                <a:cs typeface="+mj-cs"/>
              </a:rPr>
              <a:t>), </a:t>
            </a:r>
            <a:r>
              <a:rPr lang="en-US" sz="1700" kern="1200" cap="all" spc="200" baseline="0" dirty="0" err="1">
                <a:solidFill>
                  <a:srgbClr val="262626"/>
                </a:solidFill>
                <a:latin typeface="+mj-lt"/>
                <a:ea typeface="+mj-ea"/>
                <a:cs typeface="+mj-cs"/>
              </a:rPr>
              <a:t>sem</a:t>
            </a:r>
            <a:r>
              <a:rPr lang="en-US" sz="1700" kern="1200" cap="all" spc="200" baseline="0" dirty="0">
                <a:solidFill>
                  <a:srgbClr val="262626"/>
                </a:solidFill>
                <a:latin typeface="+mj-lt"/>
                <a:ea typeface="+mj-ea"/>
                <a:cs typeface="+mj-cs"/>
              </a:rPr>
              <a:t> que o </a:t>
            </a:r>
            <a:r>
              <a:rPr lang="en-US" sz="1700" kern="1200" cap="all" spc="200" baseline="0" dirty="0" err="1">
                <a:solidFill>
                  <a:srgbClr val="262626"/>
                </a:solidFill>
                <a:latin typeface="+mj-lt"/>
                <a:ea typeface="+mj-ea"/>
                <a:cs typeface="+mj-cs"/>
              </a:rPr>
              <a:t>fiel</a:t>
            </a:r>
            <a:r>
              <a:rPr lang="en-US" sz="1700" kern="1200" cap="all" spc="200" baseline="0" dirty="0">
                <a:solidFill>
                  <a:srgbClr val="262626"/>
                </a:solidFill>
                <a:latin typeface="+mj-lt"/>
                <a:ea typeface="+mj-ea"/>
                <a:cs typeface="+mj-cs"/>
              </a:rPr>
              <a:t> da </a:t>
            </a:r>
            <a:r>
              <a:rPr lang="en-US" sz="1700" kern="1200" cap="all" spc="200" baseline="0" dirty="0" err="1">
                <a:solidFill>
                  <a:srgbClr val="262626"/>
                </a:solidFill>
                <a:latin typeface="+mj-lt"/>
                <a:ea typeface="+mj-ea"/>
                <a:cs typeface="+mj-cs"/>
              </a:rPr>
              <a:t>balança</a:t>
            </a:r>
            <a:r>
              <a:rPr lang="en-US" sz="1700" kern="1200" cap="all" spc="200" baseline="0" dirty="0">
                <a:solidFill>
                  <a:srgbClr val="262626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700" kern="1200" cap="all" spc="200" baseline="0" dirty="0" err="1">
                <a:solidFill>
                  <a:srgbClr val="262626"/>
                </a:solidFill>
                <a:latin typeface="+mj-lt"/>
                <a:ea typeface="+mj-ea"/>
                <a:cs typeface="+mj-cs"/>
              </a:rPr>
              <a:t>estivesse</a:t>
            </a:r>
            <a:r>
              <a:rPr lang="en-US" sz="1700" kern="1200" cap="all" spc="200" baseline="0" dirty="0">
                <a:solidFill>
                  <a:srgbClr val="262626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700" kern="1200" cap="all" spc="200" baseline="0" dirty="0" err="1">
                <a:solidFill>
                  <a:srgbClr val="262626"/>
                </a:solidFill>
                <a:latin typeface="+mj-lt"/>
                <a:ea typeface="+mj-ea"/>
                <a:cs typeface="+mj-cs"/>
              </a:rPr>
              <a:t>ao</a:t>
            </a:r>
            <a:r>
              <a:rPr lang="en-US" sz="1700" kern="1200" cap="all" spc="200" baseline="0" dirty="0">
                <a:solidFill>
                  <a:srgbClr val="262626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700" kern="1200" cap="all" spc="200" baseline="0" dirty="0" err="1">
                <a:solidFill>
                  <a:srgbClr val="262626"/>
                </a:solidFill>
                <a:latin typeface="+mj-lt"/>
                <a:ea typeface="+mj-ea"/>
                <a:cs typeface="+mj-cs"/>
              </a:rPr>
              <a:t>meio</a:t>
            </a:r>
            <a:r>
              <a:rPr lang="en-US" sz="1700" kern="1200" cap="all" spc="200" baseline="0" dirty="0">
                <a:solidFill>
                  <a:srgbClr val="262626"/>
                </a:solidFill>
                <a:latin typeface="+mj-lt"/>
                <a:ea typeface="+mj-ea"/>
                <a:cs typeface="+mj-cs"/>
              </a:rPr>
              <a:t>. O </a:t>
            </a:r>
            <a:r>
              <a:rPr lang="en-US" sz="1700" kern="1200" cap="all" spc="200" baseline="0" dirty="0" err="1">
                <a:solidFill>
                  <a:srgbClr val="262626"/>
                </a:solidFill>
                <a:latin typeface="+mj-lt"/>
                <a:ea typeface="+mj-ea"/>
                <a:cs typeface="+mj-cs"/>
              </a:rPr>
              <a:t>fiel</a:t>
            </a:r>
            <a:r>
              <a:rPr lang="en-US" sz="1700" kern="1200" cap="all" spc="200" baseline="0" dirty="0">
                <a:solidFill>
                  <a:srgbClr val="262626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700" kern="1200" cap="all" spc="200" baseline="0" dirty="0" err="1">
                <a:solidFill>
                  <a:srgbClr val="262626"/>
                </a:solidFill>
                <a:latin typeface="+mj-lt"/>
                <a:ea typeface="+mj-ea"/>
                <a:cs typeface="+mj-cs"/>
              </a:rPr>
              <a:t>só</a:t>
            </a:r>
            <a:r>
              <a:rPr lang="en-US" sz="1700" kern="1200" cap="all" spc="200" baseline="0" dirty="0">
                <a:solidFill>
                  <a:srgbClr val="262626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700" kern="1200" cap="all" spc="200" baseline="0" dirty="0" err="1">
                <a:solidFill>
                  <a:srgbClr val="262626"/>
                </a:solidFill>
                <a:latin typeface="+mj-lt"/>
                <a:ea typeface="+mj-ea"/>
                <a:cs typeface="+mj-cs"/>
              </a:rPr>
              <a:t>iria</a:t>
            </a:r>
            <a:r>
              <a:rPr lang="en-US" sz="1700" kern="1200" cap="all" spc="200" baseline="0" dirty="0">
                <a:solidFill>
                  <a:srgbClr val="262626"/>
                </a:solidFill>
                <a:latin typeface="+mj-lt"/>
                <a:ea typeface="+mj-ea"/>
                <a:cs typeface="+mj-cs"/>
              </a:rPr>
              <a:t> para o </a:t>
            </a:r>
            <a:r>
              <a:rPr lang="en-US" sz="1700" kern="1200" cap="all" spc="200" baseline="0" dirty="0" err="1">
                <a:solidFill>
                  <a:srgbClr val="262626"/>
                </a:solidFill>
                <a:latin typeface="+mj-lt"/>
                <a:ea typeface="+mj-ea"/>
                <a:cs typeface="+mj-cs"/>
              </a:rPr>
              <a:t>meio</a:t>
            </a:r>
            <a:r>
              <a:rPr lang="en-US" sz="1700" kern="1200" cap="all" spc="200" baseline="0" dirty="0">
                <a:solidFill>
                  <a:srgbClr val="262626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700" kern="1200" cap="all" spc="200" baseline="0" dirty="0" err="1">
                <a:solidFill>
                  <a:srgbClr val="262626"/>
                </a:solidFill>
                <a:latin typeface="+mj-lt"/>
                <a:ea typeface="+mj-ea"/>
                <a:cs typeface="+mj-cs"/>
              </a:rPr>
              <a:t>após</a:t>
            </a:r>
            <a:r>
              <a:rPr lang="en-US" sz="1700" kern="1200" cap="all" spc="200" baseline="0" dirty="0">
                <a:solidFill>
                  <a:srgbClr val="262626"/>
                </a:solidFill>
                <a:latin typeface="+mj-lt"/>
                <a:ea typeface="+mj-ea"/>
                <a:cs typeface="+mj-cs"/>
              </a:rPr>
              <a:t> a </a:t>
            </a:r>
            <a:r>
              <a:rPr lang="en-US" sz="1700" kern="1200" cap="all" spc="200" baseline="0" dirty="0" err="1">
                <a:solidFill>
                  <a:srgbClr val="262626"/>
                </a:solidFill>
                <a:latin typeface="+mj-lt"/>
                <a:ea typeface="+mj-ea"/>
                <a:cs typeface="+mj-cs"/>
              </a:rPr>
              <a:t>realização</a:t>
            </a:r>
            <a:r>
              <a:rPr lang="en-US" sz="1700" kern="1200" cap="all" spc="200" baseline="0" dirty="0">
                <a:solidFill>
                  <a:srgbClr val="262626"/>
                </a:solidFill>
                <a:latin typeface="+mj-lt"/>
                <a:ea typeface="+mj-ea"/>
                <a:cs typeface="+mj-cs"/>
              </a:rPr>
              <a:t> da </a:t>
            </a:r>
            <a:r>
              <a:rPr lang="en-US" sz="1700" kern="1200" cap="all" spc="200" baseline="0" dirty="0" err="1">
                <a:solidFill>
                  <a:srgbClr val="262626"/>
                </a:solidFill>
                <a:latin typeface="+mj-lt"/>
                <a:ea typeface="+mj-ea"/>
                <a:cs typeface="+mj-cs"/>
              </a:rPr>
              <a:t>justiça</a:t>
            </a:r>
            <a:r>
              <a:rPr lang="en-US" sz="1700" kern="1200" cap="all" spc="200" baseline="0" dirty="0">
                <a:solidFill>
                  <a:srgbClr val="262626"/>
                </a:solidFill>
                <a:latin typeface="+mj-lt"/>
                <a:ea typeface="+mj-ea"/>
                <a:cs typeface="+mj-cs"/>
              </a:rPr>
              <a:t>, do </a:t>
            </a:r>
            <a:r>
              <a:rPr lang="en-US" sz="1700" kern="1200" cap="all" spc="200" baseline="0" dirty="0" err="1">
                <a:solidFill>
                  <a:srgbClr val="262626"/>
                </a:solidFill>
                <a:latin typeface="+mj-lt"/>
                <a:ea typeface="+mj-ea"/>
                <a:cs typeface="+mj-cs"/>
              </a:rPr>
              <a:t>ato</a:t>
            </a:r>
            <a:r>
              <a:rPr lang="en-US" sz="1700" kern="1200" cap="all" spc="200" baseline="0" dirty="0">
                <a:solidFill>
                  <a:srgbClr val="262626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700" kern="1200" cap="all" spc="200" baseline="0" dirty="0" err="1">
                <a:solidFill>
                  <a:srgbClr val="262626"/>
                </a:solidFill>
                <a:latin typeface="+mj-lt"/>
                <a:ea typeface="+mj-ea"/>
                <a:cs typeface="+mj-cs"/>
              </a:rPr>
              <a:t>tido</a:t>
            </a:r>
            <a:r>
              <a:rPr lang="en-US" sz="1700" kern="1200" cap="all" spc="200" baseline="0" dirty="0">
                <a:solidFill>
                  <a:srgbClr val="262626"/>
                </a:solidFill>
                <a:latin typeface="+mj-lt"/>
                <a:ea typeface="+mj-ea"/>
                <a:cs typeface="+mj-cs"/>
              </a:rPr>
              <a:t> por </a:t>
            </a:r>
            <a:r>
              <a:rPr lang="en-US" sz="1700" kern="1200" cap="all" spc="200" baseline="0" dirty="0" err="1">
                <a:solidFill>
                  <a:srgbClr val="262626"/>
                </a:solidFill>
                <a:latin typeface="+mj-lt"/>
                <a:ea typeface="+mj-ea"/>
                <a:cs typeface="+mj-cs"/>
              </a:rPr>
              <a:t>justo</a:t>
            </a:r>
            <a:r>
              <a:rPr lang="en-US" sz="1700" kern="1200" cap="all" spc="200" baseline="0" dirty="0">
                <a:solidFill>
                  <a:srgbClr val="262626"/>
                </a:solidFill>
                <a:latin typeface="+mj-lt"/>
                <a:ea typeface="+mj-ea"/>
                <a:cs typeface="+mj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395545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ângulo 1"/>
          <p:cNvSpPr/>
          <p:nvPr/>
        </p:nvSpPr>
        <p:spPr>
          <a:xfrm>
            <a:off x="1925706" y="1383618"/>
            <a:ext cx="3456384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1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 PARTE – O DIREITO: INTRODUÇÃO E ENQUADRAMENTO</a:t>
            </a:r>
            <a:endParaRPr lang="pt-PT" sz="21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869801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514632CA-1C3C-8049-BBEA-96CBCF3E32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36886" y="601978"/>
            <a:ext cx="4056522" cy="3939542"/>
          </a:xfrm>
        </p:spPr>
        <p:txBody>
          <a:bodyPr anchor="ctr">
            <a:normAutofit/>
          </a:bodyPr>
          <a:lstStyle/>
          <a:p>
            <a:r>
              <a:rPr lang="en-US" sz="1700" cap="all" spc="200" dirty="0">
                <a:solidFill>
                  <a:schemeClr val="bg1"/>
                </a:solidFill>
              </a:rPr>
              <a:t>O </a:t>
            </a:r>
            <a:r>
              <a:rPr lang="en-US" sz="1700" cap="all" spc="200" dirty="0" err="1">
                <a:solidFill>
                  <a:schemeClr val="bg1"/>
                </a:solidFill>
              </a:rPr>
              <a:t>direito</a:t>
            </a:r>
            <a:r>
              <a:rPr lang="en-US" sz="1700" cap="all" spc="200" dirty="0">
                <a:solidFill>
                  <a:schemeClr val="bg1"/>
                </a:solidFill>
              </a:rPr>
              <a:t> era </a:t>
            </a:r>
            <a:r>
              <a:rPr lang="en-US" sz="1700" cap="all" spc="200" dirty="0" err="1">
                <a:solidFill>
                  <a:schemeClr val="bg1"/>
                </a:solidFill>
              </a:rPr>
              <a:t>declarado</a:t>
            </a:r>
            <a:r>
              <a:rPr lang="en-US" sz="1700" cap="all" spc="200" dirty="0">
                <a:solidFill>
                  <a:schemeClr val="bg1"/>
                </a:solidFill>
              </a:rPr>
              <a:t> (</a:t>
            </a:r>
            <a:r>
              <a:rPr lang="en-US" sz="1700" cap="all" spc="200" dirty="0" err="1">
                <a:solidFill>
                  <a:schemeClr val="bg1"/>
                </a:solidFill>
              </a:rPr>
              <a:t>ora</a:t>
            </a:r>
            <a:r>
              <a:rPr lang="en-US" sz="1700" cap="all" spc="200" dirty="0">
                <a:solidFill>
                  <a:schemeClr val="bg1"/>
                </a:solidFill>
              </a:rPr>
              <a:t> por </a:t>
            </a:r>
            <a:r>
              <a:rPr lang="en-US" sz="1700" cap="all" spc="200" dirty="0" err="1">
                <a:solidFill>
                  <a:schemeClr val="bg1"/>
                </a:solidFill>
              </a:rPr>
              <a:t>inspiração</a:t>
            </a:r>
            <a:r>
              <a:rPr lang="en-US" sz="1700" cap="all" spc="200" dirty="0">
                <a:solidFill>
                  <a:schemeClr val="bg1"/>
                </a:solidFill>
              </a:rPr>
              <a:t> da </a:t>
            </a:r>
            <a:r>
              <a:rPr lang="en-US" sz="1700" cap="all" spc="200" dirty="0" err="1">
                <a:solidFill>
                  <a:schemeClr val="bg1"/>
                </a:solidFill>
              </a:rPr>
              <a:t>deusa</a:t>
            </a:r>
            <a:r>
              <a:rPr lang="en-US" sz="1700" cap="all" spc="200" dirty="0">
                <a:solidFill>
                  <a:schemeClr val="bg1"/>
                </a:solidFill>
              </a:rPr>
              <a:t>, </a:t>
            </a:r>
            <a:r>
              <a:rPr lang="en-US" sz="1700" cap="all" spc="200" dirty="0" err="1">
                <a:solidFill>
                  <a:schemeClr val="bg1"/>
                </a:solidFill>
              </a:rPr>
              <a:t>ora</a:t>
            </a:r>
            <a:r>
              <a:rPr lang="en-US" sz="1700" cap="all" spc="200" dirty="0">
                <a:solidFill>
                  <a:schemeClr val="bg1"/>
                </a:solidFill>
              </a:rPr>
              <a:t> por </a:t>
            </a:r>
            <a:r>
              <a:rPr lang="en-US" sz="1700" cap="all" spc="200" dirty="0" err="1">
                <a:solidFill>
                  <a:schemeClr val="bg1"/>
                </a:solidFill>
              </a:rPr>
              <a:t>ordem</a:t>
            </a:r>
            <a:r>
              <a:rPr lang="en-US" sz="1700" cap="all" spc="200" dirty="0">
                <a:solidFill>
                  <a:schemeClr val="bg1"/>
                </a:solidFill>
              </a:rPr>
              <a:t> de Zeus) </a:t>
            </a:r>
            <a:r>
              <a:rPr lang="en-US" sz="1700" cap="all" spc="200" dirty="0" err="1">
                <a:solidFill>
                  <a:schemeClr val="bg1"/>
                </a:solidFill>
              </a:rPr>
              <a:t>quando</a:t>
            </a:r>
            <a:r>
              <a:rPr lang="en-US" sz="1700" cap="all" spc="200" dirty="0">
                <a:solidFill>
                  <a:schemeClr val="bg1"/>
                </a:solidFill>
              </a:rPr>
              <a:t> </a:t>
            </a:r>
            <a:r>
              <a:rPr lang="en-US" sz="1700" cap="all" spc="200" dirty="0" err="1">
                <a:solidFill>
                  <a:schemeClr val="bg1"/>
                </a:solidFill>
              </a:rPr>
              <a:t>os</a:t>
            </a:r>
            <a:r>
              <a:rPr lang="en-US" sz="1700" cap="all" spc="200" dirty="0">
                <a:solidFill>
                  <a:schemeClr val="bg1"/>
                </a:solidFill>
              </a:rPr>
              <a:t> </a:t>
            </a:r>
            <a:r>
              <a:rPr lang="en-US" sz="1700" cap="all" spc="200" dirty="0" err="1">
                <a:solidFill>
                  <a:schemeClr val="bg1"/>
                </a:solidFill>
              </a:rPr>
              <a:t>dois</a:t>
            </a:r>
            <a:r>
              <a:rPr lang="en-US" sz="1700" cap="all" spc="200" dirty="0">
                <a:solidFill>
                  <a:schemeClr val="bg1"/>
                </a:solidFill>
              </a:rPr>
              <a:t> </a:t>
            </a:r>
            <a:r>
              <a:rPr lang="en-US" sz="1700" cap="all" spc="200" dirty="0" err="1">
                <a:solidFill>
                  <a:schemeClr val="bg1"/>
                </a:solidFill>
              </a:rPr>
              <a:t>pratos</a:t>
            </a:r>
            <a:r>
              <a:rPr lang="en-US" sz="1700" cap="all" spc="200" dirty="0">
                <a:solidFill>
                  <a:schemeClr val="bg1"/>
                </a:solidFill>
              </a:rPr>
              <a:t> da </a:t>
            </a:r>
            <a:r>
              <a:rPr lang="en-US" sz="1700" cap="all" spc="200" dirty="0" err="1">
                <a:solidFill>
                  <a:schemeClr val="bg1"/>
                </a:solidFill>
              </a:rPr>
              <a:t>balança</a:t>
            </a:r>
            <a:r>
              <a:rPr lang="en-US" sz="1700" cap="all" spc="200" dirty="0">
                <a:solidFill>
                  <a:schemeClr val="bg1"/>
                </a:solidFill>
              </a:rPr>
              <a:t> </a:t>
            </a:r>
            <a:r>
              <a:rPr lang="en-US" sz="1700" cap="all" spc="200" dirty="0" err="1">
                <a:solidFill>
                  <a:schemeClr val="bg1"/>
                </a:solidFill>
              </a:rPr>
              <a:t>estivessem</a:t>
            </a:r>
            <a:r>
              <a:rPr lang="en-US" sz="1700" cap="all" spc="200" dirty="0">
                <a:solidFill>
                  <a:schemeClr val="bg1"/>
                </a:solidFill>
              </a:rPr>
              <a:t> </a:t>
            </a:r>
            <a:r>
              <a:rPr lang="en-US" sz="1700" cap="all" spc="200" dirty="0" err="1">
                <a:solidFill>
                  <a:schemeClr val="bg1"/>
                </a:solidFill>
              </a:rPr>
              <a:t>nivelados</a:t>
            </a:r>
            <a:r>
              <a:rPr lang="en-US" sz="1700" cap="all" spc="200" dirty="0">
                <a:solidFill>
                  <a:schemeClr val="bg1"/>
                </a:solidFill>
              </a:rPr>
              <a:t> (</a:t>
            </a:r>
            <a:r>
              <a:rPr lang="en-US" sz="1700" i="1" cap="all" spc="200" dirty="0">
                <a:solidFill>
                  <a:schemeClr val="bg1"/>
                </a:solidFill>
              </a:rPr>
              <a:t>“</a:t>
            </a:r>
            <a:r>
              <a:rPr lang="en-US" sz="1700" i="1" cap="all" spc="200" dirty="0" err="1">
                <a:solidFill>
                  <a:schemeClr val="bg1"/>
                </a:solidFill>
              </a:rPr>
              <a:t>ison</a:t>
            </a:r>
            <a:r>
              <a:rPr lang="en-US" sz="1700" i="1" cap="all" spc="200" dirty="0">
                <a:solidFill>
                  <a:schemeClr val="bg1"/>
                </a:solidFill>
              </a:rPr>
              <a:t>”</a:t>
            </a:r>
            <a:r>
              <a:rPr lang="en-US" sz="1700" cap="all" spc="200" dirty="0">
                <a:solidFill>
                  <a:schemeClr val="bg1"/>
                </a:solidFill>
              </a:rPr>
              <a:t>), com o </a:t>
            </a:r>
            <a:r>
              <a:rPr lang="en-US" sz="1700" cap="all" spc="200" dirty="0" err="1">
                <a:solidFill>
                  <a:schemeClr val="bg1"/>
                </a:solidFill>
              </a:rPr>
              <a:t>fiel</a:t>
            </a:r>
            <a:r>
              <a:rPr lang="en-US" sz="1700" cap="all" spc="200" dirty="0">
                <a:solidFill>
                  <a:schemeClr val="bg1"/>
                </a:solidFill>
              </a:rPr>
              <a:t> </a:t>
            </a:r>
            <a:r>
              <a:rPr lang="en-US" sz="1700" cap="all" spc="200" dirty="0" err="1">
                <a:solidFill>
                  <a:schemeClr val="bg1"/>
                </a:solidFill>
              </a:rPr>
              <a:t>ao</a:t>
            </a:r>
            <a:r>
              <a:rPr lang="en-US" sz="1700" cap="all" spc="200" dirty="0">
                <a:solidFill>
                  <a:schemeClr val="bg1"/>
                </a:solidFill>
              </a:rPr>
              <a:t> </a:t>
            </a:r>
            <a:r>
              <a:rPr lang="en-US" sz="1700" cap="all" spc="200" dirty="0" err="1">
                <a:solidFill>
                  <a:schemeClr val="bg1"/>
                </a:solidFill>
              </a:rPr>
              <a:t>meio</a:t>
            </a:r>
            <a:r>
              <a:rPr lang="en-US" sz="1700" cap="all" spc="200" dirty="0">
                <a:solidFill>
                  <a:schemeClr val="bg1"/>
                </a:solidFill>
              </a:rPr>
              <a:t>.</a:t>
            </a:r>
            <a:br>
              <a:rPr lang="en-US" sz="1700" cap="all" spc="200" dirty="0">
                <a:solidFill>
                  <a:schemeClr val="bg1"/>
                </a:solidFill>
              </a:rPr>
            </a:br>
            <a:br>
              <a:rPr lang="en-US" sz="1700" cap="all" spc="200" dirty="0">
                <a:solidFill>
                  <a:schemeClr val="bg1"/>
                </a:solidFill>
              </a:rPr>
            </a:br>
            <a:r>
              <a:rPr lang="en-US" sz="1700" cap="all" spc="200" dirty="0">
                <a:solidFill>
                  <a:schemeClr val="bg1"/>
                </a:solidFill>
              </a:rPr>
              <a:t>Nesta </a:t>
            </a:r>
            <a:r>
              <a:rPr lang="en-US" sz="1700" cap="all" spc="200" dirty="0" err="1">
                <a:solidFill>
                  <a:schemeClr val="bg1"/>
                </a:solidFill>
              </a:rPr>
              <a:t>aceção</a:t>
            </a:r>
            <a:r>
              <a:rPr lang="en-US" sz="1700" cap="all" spc="200" dirty="0">
                <a:solidFill>
                  <a:schemeClr val="bg1"/>
                </a:solidFill>
              </a:rPr>
              <a:t>, para </a:t>
            </a:r>
            <a:r>
              <a:rPr lang="en-US" sz="1700" cap="all" spc="200" dirty="0" err="1">
                <a:solidFill>
                  <a:schemeClr val="bg1"/>
                </a:solidFill>
              </a:rPr>
              <a:t>os</a:t>
            </a:r>
            <a:r>
              <a:rPr lang="en-US" sz="1700" cap="all" spc="200" dirty="0">
                <a:solidFill>
                  <a:schemeClr val="bg1"/>
                </a:solidFill>
              </a:rPr>
              <a:t> </a:t>
            </a:r>
            <a:r>
              <a:rPr lang="en-US" sz="1700" cap="all" spc="200" dirty="0" err="1">
                <a:solidFill>
                  <a:schemeClr val="bg1"/>
                </a:solidFill>
              </a:rPr>
              <a:t>gregos</a:t>
            </a:r>
            <a:r>
              <a:rPr lang="en-US" sz="1700" cap="all" spc="200" dirty="0">
                <a:solidFill>
                  <a:schemeClr val="bg1"/>
                </a:solidFill>
              </a:rPr>
              <a:t>, o </a:t>
            </a:r>
            <a:r>
              <a:rPr lang="en-US" sz="1700" i="1" cap="all" spc="200" dirty="0" err="1">
                <a:solidFill>
                  <a:schemeClr val="bg1"/>
                </a:solidFill>
              </a:rPr>
              <a:t>justo</a:t>
            </a:r>
            <a:r>
              <a:rPr lang="en-US" sz="1700" cap="all" spc="200" dirty="0">
                <a:solidFill>
                  <a:schemeClr val="bg1"/>
                </a:solidFill>
              </a:rPr>
              <a:t> (</a:t>
            </a:r>
            <a:r>
              <a:rPr lang="en-US" sz="1700" cap="all" spc="200" dirty="0" err="1">
                <a:solidFill>
                  <a:schemeClr val="bg1"/>
                </a:solidFill>
              </a:rPr>
              <a:t>direito</a:t>
            </a:r>
            <a:r>
              <a:rPr lang="en-US" sz="1700" cap="all" spc="200" dirty="0">
                <a:solidFill>
                  <a:schemeClr val="bg1"/>
                </a:solidFill>
              </a:rPr>
              <a:t>) era </a:t>
            </a:r>
            <a:r>
              <a:rPr lang="en-US" sz="1700" cap="all" spc="200" dirty="0" err="1">
                <a:solidFill>
                  <a:schemeClr val="bg1"/>
                </a:solidFill>
              </a:rPr>
              <a:t>identificado</a:t>
            </a:r>
            <a:r>
              <a:rPr lang="en-US" sz="1700" cap="all" spc="200" dirty="0">
                <a:solidFill>
                  <a:schemeClr val="bg1"/>
                </a:solidFill>
              </a:rPr>
              <a:t> com o </a:t>
            </a:r>
            <a:r>
              <a:rPr lang="en-US" sz="1700" i="1" cap="all" spc="200" dirty="0" err="1">
                <a:solidFill>
                  <a:schemeClr val="bg1"/>
                </a:solidFill>
              </a:rPr>
              <a:t>igual</a:t>
            </a:r>
            <a:r>
              <a:rPr lang="en-US" sz="1700" cap="all" spc="200" dirty="0">
                <a:solidFill>
                  <a:schemeClr val="bg1"/>
                </a:solidFill>
              </a:rPr>
              <a:t> (</a:t>
            </a:r>
            <a:r>
              <a:rPr lang="en-US" sz="1700" cap="all" spc="200" dirty="0" err="1">
                <a:solidFill>
                  <a:schemeClr val="bg1"/>
                </a:solidFill>
              </a:rPr>
              <a:t>igualdade</a:t>
            </a:r>
            <a:r>
              <a:rPr lang="en-US" sz="1700" cap="all" spc="200" dirty="0">
                <a:solidFill>
                  <a:schemeClr val="bg1"/>
                </a:solidFill>
              </a:rPr>
              <a:t>).</a:t>
            </a:r>
            <a:endParaRPr lang="pt-PT" sz="17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43341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0D636C-D045-C643-AF99-010183E314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4226" y="1790058"/>
            <a:ext cx="4446269" cy="1234440"/>
          </a:xfrm>
        </p:spPr>
        <p:txBody>
          <a:bodyPr vert="horz" lIns="274320" tIns="182880" rIns="274320" bIns="182880" rtlCol="0" anchor="ctr" anchorCtr="1">
            <a:normAutofit/>
          </a:bodyPr>
          <a:lstStyle/>
          <a:p>
            <a:pPr algn="ctr" defTabSz="914400"/>
            <a:r>
              <a:rPr lang="en-US" sz="2900" b="1" spc="200" dirty="0" err="1"/>
              <a:t>Mitologia</a:t>
            </a:r>
            <a:r>
              <a:rPr lang="en-US" sz="2900" b="1" spc="200" dirty="0"/>
              <a:t> </a:t>
            </a:r>
            <a:r>
              <a:rPr lang="en-US" sz="2900" b="1" spc="200" dirty="0" err="1"/>
              <a:t>romana</a:t>
            </a:r>
            <a:endParaRPr lang="en-US" sz="2900" b="1" spc="200" dirty="0"/>
          </a:p>
        </p:txBody>
      </p:sp>
      <p:pic>
        <p:nvPicPr>
          <p:cNvPr id="6" name="Marcador de Posição da Imagem 5" descr="Uma imagem com desenho&#10;&#10;Descrição gerada automaticamente">
            <a:extLst>
              <a:ext uri="{FF2B5EF4-FFF2-40B4-BE49-F238E27FC236}">
                <a16:creationId xmlns:a16="http://schemas.microsoft.com/office/drawing/2014/main" id="{17D34BF0-587D-564C-879A-3CA764A3B87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t="3763"/>
          <a:stretch/>
        </p:blipFill>
        <p:spPr>
          <a:xfrm>
            <a:off x="20" y="10"/>
            <a:ext cx="3490702" cy="514349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59F8C4A3-CE1E-FD41-98D1-AA6C0098AC9B}"/>
              </a:ext>
            </a:extLst>
          </p:cNvPr>
          <p:cNvSpPr txBox="1"/>
          <p:nvPr/>
        </p:nvSpPr>
        <p:spPr>
          <a:xfrm>
            <a:off x="4094226" y="3741475"/>
            <a:ext cx="463630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700" dirty="0"/>
              <a:t>A deusa </a:t>
            </a:r>
            <a:r>
              <a:rPr lang="pt-PT" sz="1700" i="1" dirty="0" err="1"/>
              <a:t>Iustitia</a:t>
            </a:r>
            <a:r>
              <a:rPr lang="pt-PT" sz="1700" dirty="0"/>
              <a:t>, filha de </a:t>
            </a:r>
            <a:r>
              <a:rPr lang="pt-PT" sz="1700" i="1" dirty="0" err="1"/>
              <a:t>Jupiter</a:t>
            </a:r>
            <a:r>
              <a:rPr lang="pt-PT" sz="1700" dirty="0"/>
              <a:t> (em latim </a:t>
            </a:r>
            <a:r>
              <a:rPr lang="pt-PT" sz="1700" i="1" dirty="0"/>
              <a:t>Deus </a:t>
            </a:r>
            <a:r>
              <a:rPr lang="pt-PT" sz="1700" i="1" dirty="0" err="1"/>
              <a:t>Pater</a:t>
            </a:r>
            <a:r>
              <a:rPr lang="pt-PT" sz="1700" dirty="0"/>
              <a:t>, também chamado de </a:t>
            </a:r>
            <a:r>
              <a:rPr lang="pt-PT" sz="1700" i="1" dirty="0"/>
              <a:t>Jove</a:t>
            </a:r>
            <a:r>
              <a:rPr lang="pt-PT" sz="1700" dirty="0"/>
              <a:t> ou </a:t>
            </a:r>
            <a:r>
              <a:rPr lang="pt-PT" sz="1700" i="1" dirty="0" err="1"/>
              <a:t>Jovis</a:t>
            </a:r>
            <a:r>
              <a:rPr lang="pt-PT" sz="1700" i="1" dirty="0"/>
              <a:t>)</a:t>
            </a:r>
            <a:r>
              <a:rPr lang="pt-PT" sz="1700" dirty="0"/>
              <a:t>, era o deus romano do dia, do céu e do trovão e o rei dos deuses na mitologia romana.</a:t>
            </a:r>
          </a:p>
        </p:txBody>
      </p:sp>
    </p:spTree>
    <p:extLst>
      <p:ext uri="{BB962C8B-B14F-4D97-AF65-F5344CB8AC3E}">
        <p14:creationId xmlns:p14="http://schemas.microsoft.com/office/powerpoint/2010/main" val="889878892"/>
      </p:ext>
    </p:extLst>
  </p:cSld>
  <p:clrMapOvr>
    <a:masterClrMapping/>
  </p:clrMapOvr>
  <p:transition spd="slow">
    <p:wip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CB24A3-02D9-C347-B60C-E3B399B6C5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046" y="966977"/>
            <a:ext cx="7228833" cy="2629663"/>
          </a:xfrm>
          <a:ln>
            <a:noFill/>
          </a:ln>
        </p:spPr>
        <p:txBody>
          <a:bodyPr vert="horz" lIns="274320" tIns="182880" rIns="274320" bIns="182880" rtlCol="0" anchor="ctr" anchorCtr="1">
            <a:normAutofit/>
          </a:bodyPr>
          <a:lstStyle/>
          <a:p>
            <a:pPr algn="ctr" defTabSz="914400"/>
            <a:r>
              <a:rPr lang="en-US" sz="1500" kern="1200" cap="all" spc="200" baseline="0" dirty="0">
                <a:solidFill>
                  <a:srgbClr val="262626"/>
                </a:solidFill>
                <a:latin typeface="+mj-lt"/>
                <a:ea typeface="+mj-ea"/>
                <a:cs typeface="+mj-cs"/>
              </a:rPr>
              <a:t>A </a:t>
            </a:r>
            <a:r>
              <a:rPr lang="en-US" sz="1500" kern="1200" cap="all" spc="200" baseline="0" dirty="0" err="1">
                <a:solidFill>
                  <a:srgbClr val="262626"/>
                </a:solidFill>
                <a:latin typeface="+mj-lt"/>
                <a:ea typeface="+mj-ea"/>
                <a:cs typeface="+mj-cs"/>
              </a:rPr>
              <a:t>deusa</a:t>
            </a:r>
            <a:r>
              <a:rPr lang="en-US" sz="1500" kern="1200" cap="all" spc="200" baseline="0" dirty="0">
                <a:solidFill>
                  <a:srgbClr val="262626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500" i="1" kern="1200" cap="all" spc="200" baseline="0" dirty="0" err="1">
                <a:solidFill>
                  <a:srgbClr val="262626"/>
                </a:solidFill>
                <a:latin typeface="+mj-lt"/>
                <a:ea typeface="+mj-ea"/>
                <a:cs typeface="+mj-cs"/>
              </a:rPr>
              <a:t>Iustitia</a:t>
            </a:r>
            <a:r>
              <a:rPr lang="en-US" sz="1500" i="1" kern="1200" cap="all" spc="200" baseline="0" dirty="0">
                <a:solidFill>
                  <a:srgbClr val="262626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500" kern="1200" cap="all" spc="200" baseline="0" dirty="0">
                <a:solidFill>
                  <a:srgbClr val="262626"/>
                </a:solidFill>
                <a:latin typeface="+mj-lt"/>
                <a:ea typeface="+mj-ea"/>
                <a:cs typeface="+mj-cs"/>
              </a:rPr>
              <a:t>era </a:t>
            </a:r>
            <a:r>
              <a:rPr lang="en-US" sz="1500" kern="1200" cap="all" spc="200" baseline="0" dirty="0" err="1">
                <a:solidFill>
                  <a:srgbClr val="262626"/>
                </a:solidFill>
                <a:latin typeface="+mj-lt"/>
                <a:ea typeface="+mj-ea"/>
                <a:cs typeface="+mj-cs"/>
              </a:rPr>
              <a:t>representada</a:t>
            </a:r>
            <a:r>
              <a:rPr lang="en-US" sz="1500" kern="1200" cap="all" spc="200" baseline="0" dirty="0">
                <a:solidFill>
                  <a:srgbClr val="262626"/>
                </a:solidFill>
                <a:latin typeface="+mj-lt"/>
                <a:ea typeface="+mj-ea"/>
                <a:cs typeface="+mj-cs"/>
              </a:rPr>
              <a:t> por </a:t>
            </a:r>
            <a:r>
              <a:rPr lang="en-US" sz="1500" kern="1200" cap="all" spc="200" baseline="0" dirty="0" err="1">
                <a:solidFill>
                  <a:srgbClr val="262626"/>
                </a:solidFill>
                <a:latin typeface="+mj-lt"/>
                <a:ea typeface="+mj-ea"/>
                <a:cs typeface="+mj-cs"/>
              </a:rPr>
              <a:t>uma</a:t>
            </a:r>
            <a:r>
              <a:rPr lang="en-US" sz="1500" kern="1200" cap="all" spc="200" baseline="0" dirty="0">
                <a:solidFill>
                  <a:srgbClr val="262626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500" kern="1200" cap="all" spc="200" baseline="0" dirty="0" err="1">
                <a:solidFill>
                  <a:srgbClr val="262626"/>
                </a:solidFill>
                <a:latin typeface="+mj-lt"/>
                <a:ea typeface="+mj-ea"/>
                <a:cs typeface="+mj-cs"/>
              </a:rPr>
              <a:t>mulher</a:t>
            </a:r>
            <a:r>
              <a:rPr lang="en-US" sz="1500" kern="1200" cap="all" spc="200" baseline="0" dirty="0">
                <a:solidFill>
                  <a:srgbClr val="262626"/>
                </a:solidFill>
                <a:latin typeface="+mj-lt"/>
                <a:ea typeface="+mj-ea"/>
                <a:cs typeface="+mj-cs"/>
              </a:rPr>
              <a:t>, de </a:t>
            </a:r>
            <a:r>
              <a:rPr lang="en-US" sz="1500" b="1" kern="1200" cap="all" spc="200" baseline="0" dirty="0" err="1">
                <a:solidFill>
                  <a:srgbClr val="262626"/>
                </a:solidFill>
                <a:latin typeface="+mj-lt"/>
                <a:ea typeface="+mj-ea"/>
                <a:cs typeface="+mj-cs"/>
              </a:rPr>
              <a:t>pé</a:t>
            </a:r>
            <a:r>
              <a:rPr lang="en-US" sz="1500" kern="1200" cap="all" spc="200" baseline="0" dirty="0">
                <a:solidFill>
                  <a:srgbClr val="262626"/>
                </a:solidFill>
                <a:latin typeface="+mj-lt"/>
                <a:ea typeface="+mj-ea"/>
                <a:cs typeface="+mj-cs"/>
              </a:rPr>
              <a:t>, </a:t>
            </a:r>
            <a:r>
              <a:rPr lang="en-US" sz="1500" b="1" kern="1200" cap="all" spc="200" baseline="0" dirty="0" err="1">
                <a:solidFill>
                  <a:srgbClr val="262626"/>
                </a:solidFill>
                <a:latin typeface="+mj-lt"/>
                <a:ea typeface="+mj-ea"/>
                <a:cs typeface="+mj-cs"/>
              </a:rPr>
              <a:t>descalça</a:t>
            </a:r>
            <a:r>
              <a:rPr lang="en-US" sz="1500" kern="1200" cap="all" spc="200" baseline="0" dirty="0">
                <a:solidFill>
                  <a:srgbClr val="262626"/>
                </a:solidFill>
                <a:latin typeface="+mj-lt"/>
                <a:ea typeface="+mj-ea"/>
                <a:cs typeface="+mj-cs"/>
              </a:rPr>
              <a:t>, com </a:t>
            </a:r>
            <a:r>
              <a:rPr lang="en-US" sz="1500" kern="1200" cap="all" spc="200" baseline="0" dirty="0" err="1">
                <a:solidFill>
                  <a:srgbClr val="262626"/>
                </a:solidFill>
                <a:latin typeface="+mj-lt"/>
                <a:ea typeface="+mj-ea"/>
                <a:cs typeface="+mj-cs"/>
              </a:rPr>
              <a:t>os</a:t>
            </a:r>
            <a:r>
              <a:rPr lang="en-US" sz="1500" kern="1200" cap="all" spc="200" baseline="0" dirty="0">
                <a:solidFill>
                  <a:srgbClr val="262626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500" b="1" kern="1200" cap="all" spc="200" baseline="0" dirty="0" err="1">
                <a:solidFill>
                  <a:srgbClr val="262626"/>
                </a:solidFill>
                <a:latin typeface="+mj-lt"/>
                <a:ea typeface="+mj-ea"/>
                <a:cs typeface="+mj-cs"/>
              </a:rPr>
              <a:t>olhos</a:t>
            </a:r>
            <a:r>
              <a:rPr lang="en-US" sz="1500" b="1" kern="1200" cap="all" spc="200" baseline="0" dirty="0">
                <a:solidFill>
                  <a:srgbClr val="262626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500" b="1" kern="1200" cap="all" spc="200" baseline="0" dirty="0" err="1">
                <a:solidFill>
                  <a:srgbClr val="262626"/>
                </a:solidFill>
                <a:latin typeface="+mj-lt"/>
                <a:ea typeface="+mj-ea"/>
                <a:cs typeface="+mj-cs"/>
              </a:rPr>
              <a:t>vendados</a:t>
            </a:r>
            <a:r>
              <a:rPr lang="en-US" sz="1500" b="1" kern="1200" cap="all" spc="200" baseline="0" dirty="0">
                <a:solidFill>
                  <a:srgbClr val="262626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500" kern="1200" cap="all" spc="200" baseline="0" dirty="0">
                <a:solidFill>
                  <a:srgbClr val="262626"/>
                </a:solidFill>
                <a:latin typeface="+mj-lt"/>
                <a:ea typeface="+mj-ea"/>
                <a:cs typeface="+mj-cs"/>
              </a:rPr>
              <a:t>(</a:t>
            </a:r>
            <a:r>
              <a:rPr lang="en-US" sz="1500" kern="1200" cap="all" spc="200" baseline="0" dirty="0" err="1">
                <a:solidFill>
                  <a:srgbClr val="262626"/>
                </a:solidFill>
                <a:latin typeface="+mj-lt"/>
                <a:ea typeface="+mj-ea"/>
                <a:cs typeface="+mj-cs"/>
              </a:rPr>
              <a:t>metaforizando</a:t>
            </a:r>
            <a:r>
              <a:rPr lang="en-US" sz="1500" kern="1200" cap="all" spc="200" baseline="0" dirty="0">
                <a:solidFill>
                  <a:srgbClr val="262626"/>
                </a:solidFill>
                <a:latin typeface="+mj-lt"/>
                <a:ea typeface="+mj-ea"/>
                <a:cs typeface="+mj-cs"/>
              </a:rPr>
              <a:t> a </a:t>
            </a:r>
            <a:r>
              <a:rPr lang="en-US" sz="1500" i="1" kern="1200" cap="all" spc="200" baseline="0" dirty="0" err="1">
                <a:solidFill>
                  <a:srgbClr val="262626"/>
                </a:solidFill>
                <a:latin typeface="+mj-lt"/>
                <a:ea typeface="+mj-ea"/>
                <a:cs typeface="+mj-cs"/>
              </a:rPr>
              <a:t>imparcialidade</a:t>
            </a:r>
            <a:r>
              <a:rPr lang="en-US" sz="1500" kern="1200" cap="all" spc="200" baseline="0" dirty="0">
                <a:solidFill>
                  <a:srgbClr val="262626"/>
                </a:solidFill>
                <a:latin typeface="+mj-lt"/>
                <a:ea typeface="+mj-ea"/>
                <a:cs typeface="+mj-cs"/>
              </a:rPr>
              <a:t>). Com a </a:t>
            </a:r>
            <a:r>
              <a:rPr lang="en-US" sz="1500" b="1" kern="1200" cap="all" spc="200" baseline="0" dirty="0" err="1">
                <a:solidFill>
                  <a:srgbClr val="262626"/>
                </a:solidFill>
                <a:latin typeface="+mj-lt"/>
                <a:ea typeface="+mj-ea"/>
                <a:cs typeface="+mj-cs"/>
              </a:rPr>
              <a:t>mão</a:t>
            </a:r>
            <a:r>
              <a:rPr lang="en-US" sz="1500" b="1" kern="1200" cap="all" spc="200" baseline="0" dirty="0">
                <a:solidFill>
                  <a:srgbClr val="262626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500" b="1" kern="1200" cap="all" spc="200" baseline="0" dirty="0" err="1">
                <a:solidFill>
                  <a:srgbClr val="262626"/>
                </a:solidFill>
                <a:latin typeface="+mj-lt"/>
                <a:ea typeface="+mj-ea"/>
                <a:cs typeface="+mj-cs"/>
              </a:rPr>
              <a:t>direita</a:t>
            </a:r>
            <a:r>
              <a:rPr lang="en-US" sz="1500" b="1" kern="1200" cap="all" spc="200" baseline="0" dirty="0">
                <a:solidFill>
                  <a:srgbClr val="262626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500" kern="1200" cap="all" spc="200" baseline="0" dirty="0" err="1">
                <a:solidFill>
                  <a:srgbClr val="262626"/>
                </a:solidFill>
                <a:latin typeface="+mj-lt"/>
                <a:ea typeface="+mj-ea"/>
                <a:cs typeface="+mj-cs"/>
              </a:rPr>
              <a:t>sustentava</a:t>
            </a:r>
            <a:r>
              <a:rPr lang="en-US" sz="1500" kern="1200" cap="all" spc="200" baseline="0" dirty="0">
                <a:solidFill>
                  <a:srgbClr val="262626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500" kern="1200" cap="all" spc="200" baseline="0" dirty="0" err="1">
                <a:solidFill>
                  <a:srgbClr val="262626"/>
                </a:solidFill>
                <a:latin typeface="+mj-lt"/>
                <a:ea typeface="+mj-ea"/>
                <a:cs typeface="+mj-cs"/>
              </a:rPr>
              <a:t>uma</a:t>
            </a:r>
            <a:r>
              <a:rPr lang="en-US" sz="1500" kern="1200" cap="all" spc="200" baseline="0" dirty="0">
                <a:solidFill>
                  <a:srgbClr val="262626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500" b="1" kern="1200" cap="all" spc="200" baseline="0" dirty="0">
                <a:solidFill>
                  <a:srgbClr val="262626"/>
                </a:solidFill>
                <a:latin typeface="+mj-lt"/>
                <a:ea typeface="+mj-ea"/>
                <a:cs typeface="+mj-cs"/>
              </a:rPr>
              <a:t>espada</a:t>
            </a:r>
            <a:r>
              <a:rPr lang="en-US" sz="1500" kern="1200" cap="all" spc="200" baseline="0" dirty="0">
                <a:solidFill>
                  <a:srgbClr val="262626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500" kern="1200" cap="all" spc="200" baseline="0" dirty="0" err="1">
                <a:solidFill>
                  <a:srgbClr val="262626"/>
                </a:solidFill>
                <a:latin typeface="+mj-lt"/>
                <a:ea typeface="+mj-ea"/>
                <a:cs typeface="+mj-cs"/>
              </a:rPr>
              <a:t>desembainhada</a:t>
            </a:r>
            <a:r>
              <a:rPr lang="en-US" sz="1500" kern="1200" cap="all" spc="200" baseline="0" dirty="0">
                <a:solidFill>
                  <a:srgbClr val="262626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500" kern="1200" cap="all" spc="200" baseline="0" dirty="0" err="1">
                <a:solidFill>
                  <a:srgbClr val="262626"/>
                </a:solidFill>
                <a:latin typeface="+mj-lt"/>
                <a:ea typeface="+mj-ea"/>
                <a:cs typeface="+mj-cs"/>
              </a:rPr>
              <a:t>apontada</a:t>
            </a:r>
            <a:r>
              <a:rPr lang="en-US" sz="1500" kern="1200" cap="all" spc="200" baseline="0" dirty="0">
                <a:solidFill>
                  <a:srgbClr val="262626"/>
                </a:solidFill>
                <a:latin typeface="+mj-lt"/>
                <a:ea typeface="+mj-ea"/>
                <a:cs typeface="+mj-cs"/>
              </a:rPr>
              <a:t> para </a:t>
            </a:r>
            <a:r>
              <a:rPr lang="en-US" sz="1500" kern="1200" cap="all" spc="200" baseline="0" dirty="0" err="1">
                <a:solidFill>
                  <a:srgbClr val="262626"/>
                </a:solidFill>
                <a:latin typeface="+mj-lt"/>
                <a:ea typeface="+mj-ea"/>
                <a:cs typeface="+mj-cs"/>
              </a:rPr>
              <a:t>baixo</a:t>
            </a:r>
            <a:r>
              <a:rPr lang="en-US" sz="1500" kern="1200" cap="all" spc="200" baseline="0" dirty="0">
                <a:solidFill>
                  <a:srgbClr val="262626"/>
                </a:solidFill>
                <a:latin typeface="+mj-lt"/>
                <a:ea typeface="+mj-ea"/>
                <a:cs typeface="+mj-cs"/>
              </a:rPr>
              <a:t> (</a:t>
            </a:r>
            <a:r>
              <a:rPr lang="en-US" sz="1500" kern="1200" cap="all" spc="200" baseline="0" dirty="0" err="1">
                <a:solidFill>
                  <a:srgbClr val="262626"/>
                </a:solidFill>
                <a:latin typeface="+mj-lt"/>
                <a:ea typeface="+mj-ea"/>
                <a:cs typeface="+mj-cs"/>
              </a:rPr>
              <a:t>acentuando</a:t>
            </a:r>
            <a:r>
              <a:rPr lang="en-US" sz="1500" kern="1200" cap="all" spc="200" baseline="0" dirty="0">
                <a:solidFill>
                  <a:srgbClr val="262626"/>
                </a:solidFill>
                <a:latin typeface="+mj-lt"/>
                <a:ea typeface="+mj-ea"/>
                <a:cs typeface="+mj-cs"/>
              </a:rPr>
              <a:t> a </a:t>
            </a:r>
            <a:r>
              <a:rPr lang="en-US" sz="1500" kern="1200" cap="all" spc="200" baseline="0" dirty="0" err="1">
                <a:solidFill>
                  <a:srgbClr val="262626"/>
                </a:solidFill>
                <a:latin typeface="+mj-lt"/>
                <a:ea typeface="+mj-ea"/>
                <a:cs typeface="+mj-cs"/>
              </a:rPr>
              <a:t>presença</a:t>
            </a:r>
            <a:r>
              <a:rPr lang="en-US" sz="1500" kern="1200" cap="all" spc="200" baseline="0" dirty="0">
                <a:solidFill>
                  <a:srgbClr val="262626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500" kern="1200" cap="all" spc="200" baseline="0" dirty="0" err="1">
                <a:solidFill>
                  <a:srgbClr val="262626"/>
                </a:solidFill>
                <a:latin typeface="+mj-lt"/>
                <a:ea typeface="+mj-ea"/>
                <a:cs typeface="+mj-cs"/>
              </a:rPr>
              <a:t>discreta</a:t>
            </a:r>
            <a:r>
              <a:rPr lang="en-US" sz="1500" kern="1200" cap="all" spc="200" baseline="0" dirty="0">
                <a:solidFill>
                  <a:srgbClr val="262626"/>
                </a:solidFill>
                <a:latin typeface="+mj-lt"/>
                <a:ea typeface="+mj-ea"/>
                <a:cs typeface="+mj-cs"/>
              </a:rPr>
              <a:t> da </a:t>
            </a:r>
            <a:r>
              <a:rPr lang="en-US" sz="1500" i="1" kern="1200" cap="all" spc="200" baseline="0" dirty="0" err="1">
                <a:solidFill>
                  <a:srgbClr val="262626"/>
                </a:solidFill>
                <a:latin typeface="+mj-lt"/>
                <a:ea typeface="+mj-ea"/>
                <a:cs typeface="+mj-cs"/>
              </a:rPr>
              <a:t>força</a:t>
            </a:r>
            <a:r>
              <a:rPr lang="en-US" sz="1500" i="1" kern="1200" cap="all" spc="200" baseline="0" dirty="0">
                <a:solidFill>
                  <a:srgbClr val="262626"/>
                </a:solidFill>
                <a:latin typeface="+mj-lt"/>
                <a:ea typeface="+mj-ea"/>
                <a:cs typeface="+mj-cs"/>
              </a:rPr>
              <a:t>, </a:t>
            </a:r>
            <a:r>
              <a:rPr lang="en-US" sz="1500" kern="1200" cap="all" spc="200" baseline="0" dirty="0">
                <a:solidFill>
                  <a:srgbClr val="262626"/>
                </a:solidFill>
                <a:latin typeface="+mj-lt"/>
                <a:ea typeface="+mj-ea"/>
                <a:cs typeface="+mj-cs"/>
              </a:rPr>
              <a:t>a </a:t>
            </a:r>
            <a:r>
              <a:rPr lang="en-US" sz="1500" kern="1200" cap="all" spc="200" baseline="0" dirty="0" err="1">
                <a:solidFill>
                  <a:srgbClr val="262626"/>
                </a:solidFill>
                <a:latin typeface="+mj-lt"/>
                <a:ea typeface="+mj-ea"/>
                <a:cs typeface="+mj-cs"/>
              </a:rPr>
              <a:t>utilizar</a:t>
            </a:r>
            <a:r>
              <a:rPr lang="en-US" sz="1500" kern="1200" cap="all" spc="200" baseline="0" dirty="0">
                <a:solidFill>
                  <a:srgbClr val="262626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500" kern="1200" cap="all" spc="200" baseline="0" dirty="0" err="1">
                <a:solidFill>
                  <a:srgbClr val="262626"/>
                </a:solidFill>
                <a:latin typeface="+mj-lt"/>
                <a:ea typeface="+mj-ea"/>
                <a:cs typeface="+mj-cs"/>
              </a:rPr>
              <a:t>quando</a:t>
            </a:r>
            <a:r>
              <a:rPr lang="en-US" sz="1500" kern="1200" cap="all" spc="200" baseline="0" dirty="0">
                <a:solidFill>
                  <a:srgbClr val="262626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500" kern="1200" cap="all" spc="200" baseline="0" dirty="0" err="1">
                <a:solidFill>
                  <a:srgbClr val="262626"/>
                </a:solidFill>
                <a:latin typeface="+mj-lt"/>
                <a:ea typeface="+mj-ea"/>
                <a:cs typeface="+mj-cs"/>
              </a:rPr>
              <a:t>necessário</a:t>
            </a:r>
            <a:r>
              <a:rPr lang="en-US" sz="1500" kern="1200" cap="all" spc="200" baseline="0" dirty="0">
                <a:solidFill>
                  <a:srgbClr val="262626"/>
                </a:solidFill>
                <a:latin typeface="+mj-lt"/>
                <a:ea typeface="+mj-ea"/>
                <a:cs typeface="+mj-cs"/>
              </a:rPr>
              <a:t>) e </a:t>
            </a:r>
            <a:r>
              <a:rPr lang="en-US" sz="1500" kern="1200" cap="all" spc="200" baseline="0" dirty="0" err="1">
                <a:solidFill>
                  <a:srgbClr val="262626"/>
                </a:solidFill>
                <a:latin typeface="+mj-lt"/>
                <a:ea typeface="+mj-ea"/>
                <a:cs typeface="+mj-cs"/>
              </a:rPr>
              <a:t>na</a:t>
            </a:r>
            <a:r>
              <a:rPr lang="en-US" sz="1500" kern="1200" cap="all" spc="200" baseline="0" dirty="0">
                <a:solidFill>
                  <a:srgbClr val="262626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500" b="1" kern="1200" cap="all" spc="200" baseline="0" dirty="0" err="1">
                <a:solidFill>
                  <a:srgbClr val="262626"/>
                </a:solidFill>
                <a:latin typeface="+mj-lt"/>
                <a:ea typeface="+mj-ea"/>
                <a:cs typeface="+mj-cs"/>
              </a:rPr>
              <a:t>mão</a:t>
            </a:r>
            <a:r>
              <a:rPr lang="en-US" sz="1500" b="1" kern="1200" cap="all" spc="200" baseline="0" dirty="0">
                <a:solidFill>
                  <a:srgbClr val="262626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500" b="1" kern="1200" cap="all" spc="200" baseline="0" dirty="0" err="1">
                <a:solidFill>
                  <a:srgbClr val="262626"/>
                </a:solidFill>
                <a:latin typeface="+mj-lt"/>
                <a:ea typeface="+mj-ea"/>
                <a:cs typeface="+mj-cs"/>
              </a:rPr>
              <a:t>esquerda</a:t>
            </a:r>
            <a:r>
              <a:rPr lang="en-US" sz="1500" b="1" kern="1200" cap="all" spc="200" baseline="0" dirty="0">
                <a:solidFill>
                  <a:srgbClr val="262626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500" kern="1200" cap="all" spc="200" baseline="0" dirty="0" err="1">
                <a:solidFill>
                  <a:srgbClr val="262626"/>
                </a:solidFill>
                <a:latin typeface="+mj-lt"/>
                <a:ea typeface="+mj-ea"/>
                <a:cs typeface="+mj-cs"/>
              </a:rPr>
              <a:t>sustentava</a:t>
            </a:r>
            <a:r>
              <a:rPr lang="en-US" sz="1500" kern="1200" cap="all" spc="200" baseline="0" dirty="0">
                <a:solidFill>
                  <a:srgbClr val="262626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500" kern="1200" cap="all" spc="200" baseline="0" dirty="0" err="1">
                <a:solidFill>
                  <a:srgbClr val="262626"/>
                </a:solidFill>
                <a:latin typeface="+mj-lt"/>
                <a:ea typeface="+mj-ea"/>
                <a:cs typeface="+mj-cs"/>
              </a:rPr>
              <a:t>uma</a:t>
            </a:r>
            <a:r>
              <a:rPr lang="en-US" sz="1500" kern="1200" cap="all" spc="200" baseline="0" dirty="0">
                <a:solidFill>
                  <a:srgbClr val="262626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500" kern="1200" cap="all" spc="200" baseline="0" dirty="0" err="1">
                <a:solidFill>
                  <a:srgbClr val="262626"/>
                </a:solidFill>
                <a:latin typeface="+mj-lt"/>
                <a:ea typeface="+mj-ea"/>
                <a:cs typeface="+mj-cs"/>
              </a:rPr>
              <a:t>balança</a:t>
            </a:r>
            <a:r>
              <a:rPr lang="en-US" sz="1500" kern="1200" cap="all" spc="200" baseline="0" dirty="0">
                <a:solidFill>
                  <a:srgbClr val="262626"/>
                </a:solidFill>
                <a:latin typeface="+mj-lt"/>
                <a:ea typeface="+mj-ea"/>
                <a:cs typeface="+mj-cs"/>
              </a:rPr>
              <a:t> de </a:t>
            </a:r>
            <a:r>
              <a:rPr lang="en-US" sz="1500" kern="1200" cap="all" spc="200" baseline="0" dirty="0" err="1">
                <a:solidFill>
                  <a:srgbClr val="262626"/>
                </a:solidFill>
                <a:latin typeface="+mj-lt"/>
                <a:ea typeface="+mj-ea"/>
                <a:cs typeface="+mj-cs"/>
              </a:rPr>
              <a:t>dois</a:t>
            </a:r>
            <a:r>
              <a:rPr lang="en-US" sz="1500" kern="1200" cap="all" spc="200" baseline="0" dirty="0">
                <a:solidFill>
                  <a:srgbClr val="262626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500" kern="1200" cap="all" spc="200" baseline="0" dirty="0" err="1">
                <a:solidFill>
                  <a:srgbClr val="262626"/>
                </a:solidFill>
                <a:latin typeface="+mj-lt"/>
                <a:ea typeface="+mj-ea"/>
                <a:cs typeface="+mj-cs"/>
              </a:rPr>
              <a:t>pratos</a:t>
            </a:r>
            <a:r>
              <a:rPr lang="en-US" sz="1500" kern="1200" cap="all" spc="200" baseline="0" dirty="0">
                <a:solidFill>
                  <a:srgbClr val="262626"/>
                </a:solidFill>
                <a:latin typeface="+mj-lt"/>
                <a:ea typeface="+mj-ea"/>
                <a:cs typeface="+mj-cs"/>
              </a:rPr>
              <a:t> (a </a:t>
            </a:r>
            <a:r>
              <a:rPr lang="en-US" sz="1500" i="1" kern="1200" cap="all" spc="200" baseline="0" dirty="0" err="1">
                <a:solidFill>
                  <a:srgbClr val="262626"/>
                </a:solidFill>
                <a:latin typeface="+mj-lt"/>
                <a:ea typeface="+mj-ea"/>
                <a:cs typeface="+mj-cs"/>
              </a:rPr>
              <a:t>igualdade</a:t>
            </a:r>
            <a:r>
              <a:rPr lang="en-US" sz="1500" i="1" kern="1200" cap="all" spc="200" baseline="0" dirty="0">
                <a:solidFill>
                  <a:srgbClr val="262626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500" kern="1200" cap="all" spc="200" baseline="0" dirty="0" err="1">
                <a:solidFill>
                  <a:srgbClr val="262626"/>
                </a:solidFill>
                <a:latin typeface="+mj-lt"/>
                <a:ea typeface="+mj-ea"/>
                <a:cs typeface="+mj-cs"/>
              </a:rPr>
              <a:t>procurada</a:t>
            </a:r>
            <a:r>
              <a:rPr lang="en-US" sz="1500" kern="1200" cap="all" spc="200" baseline="0" dirty="0">
                <a:solidFill>
                  <a:srgbClr val="262626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500" kern="1200" cap="all" spc="200" baseline="0" dirty="0" err="1">
                <a:solidFill>
                  <a:srgbClr val="262626"/>
                </a:solidFill>
                <a:latin typeface="+mj-lt"/>
                <a:ea typeface="+mj-ea"/>
                <a:cs typeface="+mj-cs"/>
              </a:rPr>
              <a:t>pelo</a:t>
            </a:r>
            <a:r>
              <a:rPr lang="en-US" sz="1500" kern="1200" cap="all" spc="200" baseline="0" dirty="0">
                <a:solidFill>
                  <a:srgbClr val="262626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500" kern="1200" cap="all" spc="200" baseline="0" dirty="0" err="1">
                <a:solidFill>
                  <a:srgbClr val="262626"/>
                </a:solidFill>
                <a:latin typeface="+mj-lt"/>
                <a:ea typeface="+mj-ea"/>
                <a:cs typeface="+mj-cs"/>
              </a:rPr>
              <a:t>direito</a:t>
            </a:r>
            <a:r>
              <a:rPr lang="en-US" sz="1500" kern="1200" cap="all" spc="200" baseline="0" dirty="0">
                <a:solidFill>
                  <a:srgbClr val="262626"/>
                </a:solidFill>
                <a:latin typeface="+mj-lt"/>
                <a:ea typeface="+mj-ea"/>
                <a:cs typeface="+mj-cs"/>
              </a:rPr>
              <a:t>), </a:t>
            </a:r>
            <a:r>
              <a:rPr lang="en-US" sz="1500" kern="1200" cap="all" spc="200" baseline="0" dirty="0" err="1">
                <a:solidFill>
                  <a:srgbClr val="262626"/>
                </a:solidFill>
                <a:latin typeface="+mj-lt"/>
                <a:ea typeface="+mj-ea"/>
                <a:cs typeface="+mj-cs"/>
              </a:rPr>
              <a:t>sem</a:t>
            </a:r>
            <a:r>
              <a:rPr lang="en-US" sz="1500" kern="1200" cap="all" spc="200" baseline="0" dirty="0">
                <a:solidFill>
                  <a:srgbClr val="262626"/>
                </a:solidFill>
                <a:latin typeface="+mj-lt"/>
                <a:ea typeface="+mj-ea"/>
                <a:cs typeface="+mj-cs"/>
              </a:rPr>
              <a:t> que o </a:t>
            </a:r>
            <a:r>
              <a:rPr lang="en-US" sz="1500" kern="1200" cap="all" spc="200" baseline="0" dirty="0" err="1">
                <a:solidFill>
                  <a:srgbClr val="262626"/>
                </a:solidFill>
                <a:latin typeface="+mj-lt"/>
                <a:ea typeface="+mj-ea"/>
                <a:cs typeface="+mj-cs"/>
              </a:rPr>
              <a:t>fiel</a:t>
            </a:r>
            <a:r>
              <a:rPr lang="en-US" sz="1500" kern="1200" cap="all" spc="200" baseline="0" dirty="0">
                <a:solidFill>
                  <a:srgbClr val="262626"/>
                </a:solidFill>
                <a:latin typeface="+mj-lt"/>
                <a:ea typeface="+mj-ea"/>
                <a:cs typeface="+mj-cs"/>
              </a:rPr>
              <a:t> da </a:t>
            </a:r>
            <a:r>
              <a:rPr lang="en-US" sz="1500" kern="1200" cap="all" spc="200" baseline="0" dirty="0" err="1">
                <a:solidFill>
                  <a:srgbClr val="262626"/>
                </a:solidFill>
                <a:latin typeface="+mj-lt"/>
                <a:ea typeface="+mj-ea"/>
                <a:cs typeface="+mj-cs"/>
              </a:rPr>
              <a:t>balança</a:t>
            </a:r>
            <a:r>
              <a:rPr lang="en-US" sz="1500" kern="1200" cap="all" spc="200" baseline="0" dirty="0">
                <a:solidFill>
                  <a:srgbClr val="262626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500" kern="1200" cap="all" spc="200" baseline="0" dirty="0" err="1">
                <a:solidFill>
                  <a:srgbClr val="262626"/>
                </a:solidFill>
                <a:latin typeface="+mj-lt"/>
                <a:ea typeface="+mj-ea"/>
                <a:cs typeface="+mj-cs"/>
              </a:rPr>
              <a:t>estivesse</a:t>
            </a:r>
            <a:r>
              <a:rPr lang="en-US" sz="1500" kern="1200" cap="all" spc="200" baseline="0" dirty="0">
                <a:solidFill>
                  <a:srgbClr val="262626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500" kern="1200" cap="all" spc="200" baseline="0" dirty="0" err="1">
                <a:solidFill>
                  <a:srgbClr val="262626"/>
                </a:solidFill>
                <a:latin typeface="+mj-lt"/>
                <a:ea typeface="+mj-ea"/>
                <a:cs typeface="+mj-cs"/>
              </a:rPr>
              <a:t>ao</a:t>
            </a:r>
            <a:r>
              <a:rPr lang="en-US" sz="1500" kern="1200" cap="all" spc="200" baseline="0" dirty="0">
                <a:solidFill>
                  <a:srgbClr val="262626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500" kern="1200" cap="all" spc="200" baseline="0" dirty="0" err="1">
                <a:solidFill>
                  <a:srgbClr val="262626"/>
                </a:solidFill>
                <a:latin typeface="+mj-lt"/>
                <a:ea typeface="+mj-ea"/>
                <a:cs typeface="+mj-cs"/>
              </a:rPr>
              <a:t>meio</a:t>
            </a:r>
            <a:r>
              <a:rPr lang="en-US" sz="1500" kern="1200" cap="all" spc="200" baseline="0" dirty="0">
                <a:solidFill>
                  <a:srgbClr val="262626"/>
                </a:solidFill>
                <a:latin typeface="+mj-lt"/>
                <a:ea typeface="+mj-ea"/>
                <a:cs typeface="+mj-cs"/>
              </a:rPr>
              <a:t>. O </a:t>
            </a:r>
            <a:r>
              <a:rPr lang="en-US" sz="1500" kern="1200" cap="all" spc="200" baseline="0" dirty="0" err="1">
                <a:solidFill>
                  <a:srgbClr val="262626"/>
                </a:solidFill>
                <a:latin typeface="+mj-lt"/>
                <a:ea typeface="+mj-ea"/>
                <a:cs typeface="+mj-cs"/>
              </a:rPr>
              <a:t>fiel</a:t>
            </a:r>
            <a:r>
              <a:rPr lang="en-US" sz="1500" kern="1200" cap="all" spc="200" baseline="0" dirty="0">
                <a:solidFill>
                  <a:srgbClr val="262626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500" kern="1200" cap="all" spc="200" baseline="0" dirty="0" err="1">
                <a:solidFill>
                  <a:srgbClr val="262626"/>
                </a:solidFill>
                <a:latin typeface="+mj-lt"/>
                <a:ea typeface="+mj-ea"/>
                <a:cs typeface="+mj-cs"/>
              </a:rPr>
              <a:t>só</a:t>
            </a:r>
            <a:r>
              <a:rPr lang="en-US" sz="1500" kern="1200" cap="all" spc="200" baseline="0" dirty="0">
                <a:solidFill>
                  <a:srgbClr val="262626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500" kern="1200" cap="all" spc="200" baseline="0" dirty="0" err="1">
                <a:solidFill>
                  <a:srgbClr val="262626"/>
                </a:solidFill>
                <a:latin typeface="+mj-lt"/>
                <a:ea typeface="+mj-ea"/>
                <a:cs typeface="+mj-cs"/>
              </a:rPr>
              <a:t>iria</a:t>
            </a:r>
            <a:r>
              <a:rPr lang="en-US" sz="1500" kern="1200" cap="all" spc="200" baseline="0" dirty="0">
                <a:solidFill>
                  <a:srgbClr val="262626"/>
                </a:solidFill>
                <a:latin typeface="+mj-lt"/>
                <a:ea typeface="+mj-ea"/>
                <a:cs typeface="+mj-cs"/>
              </a:rPr>
              <a:t> para o </a:t>
            </a:r>
            <a:r>
              <a:rPr lang="en-US" sz="1500" kern="1200" cap="all" spc="200" baseline="0" dirty="0" err="1">
                <a:solidFill>
                  <a:srgbClr val="262626"/>
                </a:solidFill>
                <a:latin typeface="+mj-lt"/>
                <a:ea typeface="+mj-ea"/>
                <a:cs typeface="+mj-cs"/>
              </a:rPr>
              <a:t>meio</a:t>
            </a:r>
            <a:r>
              <a:rPr lang="en-US" sz="1500" kern="1200" cap="all" spc="200" baseline="0" dirty="0">
                <a:solidFill>
                  <a:srgbClr val="262626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500" kern="1200" cap="all" spc="200" baseline="0" dirty="0" err="1">
                <a:solidFill>
                  <a:srgbClr val="262626"/>
                </a:solidFill>
                <a:latin typeface="+mj-lt"/>
                <a:ea typeface="+mj-ea"/>
                <a:cs typeface="+mj-cs"/>
              </a:rPr>
              <a:t>após</a:t>
            </a:r>
            <a:r>
              <a:rPr lang="en-US" sz="1500" kern="1200" cap="all" spc="200" baseline="0" dirty="0">
                <a:solidFill>
                  <a:srgbClr val="262626"/>
                </a:solidFill>
                <a:latin typeface="+mj-lt"/>
                <a:ea typeface="+mj-ea"/>
                <a:cs typeface="+mj-cs"/>
              </a:rPr>
              <a:t> a </a:t>
            </a:r>
            <a:r>
              <a:rPr lang="en-US" sz="1500" kern="1200" cap="all" spc="200" baseline="0" dirty="0" err="1">
                <a:solidFill>
                  <a:srgbClr val="262626"/>
                </a:solidFill>
                <a:latin typeface="+mj-lt"/>
                <a:ea typeface="+mj-ea"/>
                <a:cs typeface="+mj-cs"/>
              </a:rPr>
              <a:t>realização</a:t>
            </a:r>
            <a:r>
              <a:rPr lang="en-US" sz="1500" kern="1200" cap="all" spc="200" baseline="0" dirty="0">
                <a:solidFill>
                  <a:srgbClr val="262626"/>
                </a:solidFill>
                <a:latin typeface="+mj-lt"/>
                <a:ea typeface="+mj-ea"/>
                <a:cs typeface="+mj-cs"/>
              </a:rPr>
              <a:t> da </a:t>
            </a:r>
            <a:r>
              <a:rPr lang="en-US" sz="1500" kern="1200" cap="all" spc="200" baseline="0" dirty="0" err="1">
                <a:solidFill>
                  <a:srgbClr val="262626"/>
                </a:solidFill>
                <a:latin typeface="+mj-lt"/>
                <a:ea typeface="+mj-ea"/>
                <a:cs typeface="+mj-cs"/>
              </a:rPr>
              <a:t>justiça</a:t>
            </a:r>
            <a:r>
              <a:rPr lang="en-US" sz="1500" kern="1200" cap="all" spc="200" baseline="0" dirty="0">
                <a:solidFill>
                  <a:srgbClr val="262626"/>
                </a:solidFill>
                <a:latin typeface="+mj-lt"/>
                <a:ea typeface="+mj-ea"/>
                <a:cs typeface="+mj-cs"/>
              </a:rPr>
              <a:t>, do </a:t>
            </a:r>
            <a:r>
              <a:rPr lang="en-US" sz="1500" kern="1200" cap="all" spc="200" baseline="0" dirty="0" err="1">
                <a:solidFill>
                  <a:srgbClr val="262626"/>
                </a:solidFill>
                <a:latin typeface="+mj-lt"/>
                <a:ea typeface="+mj-ea"/>
                <a:cs typeface="+mj-cs"/>
              </a:rPr>
              <a:t>ato</a:t>
            </a:r>
            <a:r>
              <a:rPr lang="en-US" sz="1500" kern="1200" cap="all" spc="200" baseline="0" dirty="0">
                <a:solidFill>
                  <a:srgbClr val="262626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500" kern="1200" cap="all" spc="200" baseline="0" dirty="0" err="1">
                <a:solidFill>
                  <a:srgbClr val="262626"/>
                </a:solidFill>
                <a:latin typeface="+mj-lt"/>
                <a:ea typeface="+mj-ea"/>
                <a:cs typeface="+mj-cs"/>
              </a:rPr>
              <a:t>tido</a:t>
            </a:r>
            <a:r>
              <a:rPr lang="en-US" sz="1500" kern="1200" cap="all" spc="200" baseline="0" dirty="0">
                <a:solidFill>
                  <a:srgbClr val="262626"/>
                </a:solidFill>
                <a:latin typeface="+mj-lt"/>
                <a:ea typeface="+mj-ea"/>
                <a:cs typeface="+mj-cs"/>
              </a:rPr>
              <a:t> por </a:t>
            </a:r>
            <a:r>
              <a:rPr lang="en-US" sz="1500" kern="1200" cap="all" spc="200" baseline="0" dirty="0" err="1">
                <a:solidFill>
                  <a:srgbClr val="262626"/>
                </a:solidFill>
                <a:latin typeface="+mj-lt"/>
                <a:ea typeface="+mj-ea"/>
                <a:cs typeface="+mj-cs"/>
              </a:rPr>
              <a:t>justo</a:t>
            </a:r>
            <a:r>
              <a:rPr lang="en-US" sz="1500" kern="1200" cap="all" spc="200" baseline="0" dirty="0">
                <a:solidFill>
                  <a:srgbClr val="262626"/>
                </a:solidFill>
                <a:latin typeface="+mj-lt"/>
                <a:ea typeface="+mj-ea"/>
                <a:cs typeface="+mj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5093977"/>
      </p:ext>
    </p:extLst>
  </p:cSld>
  <p:clrMapOvr>
    <a:masterClrMapping/>
  </p:clrMapOvr>
  <p:transition spd="slow">
    <p:randomBar dir="vert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A49841FA-4CE3-3648-9FCB-BB64C39D50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6751" y="363473"/>
            <a:ext cx="2776184" cy="4072386"/>
          </a:xfrm>
          <a:noFill/>
          <a:ln>
            <a:noFill/>
          </a:ln>
        </p:spPr>
        <p:txBody>
          <a:bodyPr vert="horz" lIns="274320" tIns="182880" rIns="274320" bIns="182880" rtlCol="0" anchor="ctr" anchorCtr="1">
            <a:normAutofit/>
          </a:bodyPr>
          <a:lstStyle/>
          <a:p>
            <a:pPr algn="l" defTabSz="914400"/>
            <a:r>
              <a:rPr lang="en-US" sz="1500" cap="none" spc="200" dirty="0">
                <a:solidFill>
                  <a:schemeClr val="tx1"/>
                </a:solidFill>
              </a:rPr>
              <a:t>A </a:t>
            </a:r>
            <a:r>
              <a:rPr lang="en-US" sz="1500" cap="none" spc="200" dirty="0" err="1">
                <a:solidFill>
                  <a:schemeClr val="tx1"/>
                </a:solidFill>
              </a:rPr>
              <a:t>deusa</a:t>
            </a:r>
            <a:r>
              <a:rPr lang="en-US" sz="1500" cap="none" spc="200" dirty="0">
                <a:solidFill>
                  <a:schemeClr val="tx1"/>
                </a:solidFill>
              </a:rPr>
              <a:t> </a:t>
            </a:r>
            <a:r>
              <a:rPr lang="en-US" sz="1500" cap="none" spc="200" dirty="0" err="1">
                <a:solidFill>
                  <a:schemeClr val="tx1"/>
                </a:solidFill>
              </a:rPr>
              <a:t>iustitia</a:t>
            </a:r>
            <a:r>
              <a:rPr lang="en-US" sz="1500" cap="none" spc="200" dirty="0">
                <a:solidFill>
                  <a:schemeClr val="tx1"/>
                </a:solidFill>
              </a:rPr>
              <a:t> </a:t>
            </a:r>
            <a:r>
              <a:rPr lang="en-US" sz="1500" cap="none" spc="200" dirty="0" err="1">
                <a:solidFill>
                  <a:schemeClr val="tx1"/>
                </a:solidFill>
              </a:rPr>
              <a:t>deveria</a:t>
            </a:r>
            <a:r>
              <a:rPr lang="en-US" sz="1500" cap="none" spc="200" dirty="0">
                <a:solidFill>
                  <a:schemeClr val="tx1"/>
                </a:solidFill>
              </a:rPr>
              <a:t> </a:t>
            </a:r>
            <a:r>
              <a:rPr lang="en-US" sz="1500" cap="none" spc="200" dirty="0" err="1">
                <a:solidFill>
                  <a:schemeClr val="tx1"/>
                </a:solidFill>
              </a:rPr>
              <a:t>estar</a:t>
            </a:r>
            <a:r>
              <a:rPr lang="en-US" sz="1500" cap="none" spc="200" dirty="0">
                <a:solidFill>
                  <a:schemeClr val="tx1"/>
                </a:solidFill>
              </a:rPr>
              <a:t> de </a:t>
            </a:r>
            <a:r>
              <a:rPr lang="en-US" sz="1500" cap="none" spc="200" dirty="0" err="1">
                <a:solidFill>
                  <a:schemeClr val="tx1"/>
                </a:solidFill>
              </a:rPr>
              <a:t>pé</a:t>
            </a:r>
            <a:r>
              <a:rPr lang="en-US" sz="1500" cap="none" spc="200" dirty="0">
                <a:solidFill>
                  <a:schemeClr val="tx1"/>
                </a:solidFill>
              </a:rPr>
              <a:t> </a:t>
            </a:r>
            <a:r>
              <a:rPr lang="en-US" sz="1500" cap="none" spc="200" dirty="0" err="1">
                <a:solidFill>
                  <a:schemeClr val="tx1"/>
                </a:solidFill>
              </a:rPr>
              <a:t>durante</a:t>
            </a:r>
            <a:r>
              <a:rPr lang="en-US" sz="1500" cap="none" spc="200" dirty="0">
                <a:solidFill>
                  <a:schemeClr val="tx1"/>
                </a:solidFill>
              </a:rPr>
              <a:t> a </a:t>
            </a:r>
            <a:r>
              <a:rPr lang="en-US" sz="1500" cap="none" spc="200" dirty="0" err="1">
                <a:solidFill>
                  <a:schemeClr val="tx1"/>
                </a:solidFill>
              </a:rPr>
              <a:t>exposição</a:t>
            </a:r>
            <a:r>
              <a:rPr lang="en-US" sz="1500" cap="none" spc="200" dirty="0">
                <a:solidFill>
                  <a:schemeClr val="tx1"/>
                </a:solidFill>
              </a:rPr>
              <a:t> do </a:t>
            </a:r>
            <a:r>
              <a:rPr lang="en-US" sz="1500" cap="none" spc="200" dirty="0" err="1">
                <a:solidFill>
                  <a:schemeClr val="tx1"/>
                </a:solidFill>
              </a:rPr>
              <a:t>direito</a:t>
            </a:r>
            <a:r>
              <a:rPr lang="en-US" sz="1500" cap="none" spc="200" dirty="0">
                <a:solidFill>
                  <a:schemeClr val="tx1"/>
                </a:solidFill>
              </a:rPr>
              <a:t> (no </a:t>
            </a:r>
            <a:r>
              <a:rPr lang="en-US" sz="1500" cap="none" spc="200" dirty="0" err="1">
                <a:solidFill>
                  <a:schemeClr val="tx1"/>
                </a:solidFill>
              </a:rPr>
              <a:t>momento</a:t>
            </a:r>
            <a:r>
              <a:rPr lang="en-US" sz="1500" cap="none" spc="200" dirty="0">
                <a:solidFill>
                  <a:schemeClr val="tx1"/>
                </a:solidFill>
              </a:rPr>
              <a:t> da </a:t>
            </a:r>
            <a:r>
              <a:rPr lang="en-US" sz="1500" cap="none" spc="200" dirty="0" err="1">
                <a:solidFill>
                  <a:schemeClr val="tx1"/>
                </a:solidFill>
              </a:rPr>
              <a:t>realização</a:t>
            </a:r>
            <a:r>
              <a:rPr lang="en-US" sz="1500" cap="none" spc="200" dirty="0">
                <a:solidFill>
                  <a:schemeClr val="tx1"/>
                </a:solidFill>
              </a:rPr>
              <a:t> do </a:t>
            </a:r>
            <a:r>
              <a:rPr lang="en-US" sz="1500" i="1" cap="none" spc="200" dirty="0">
                <a:solidFill>
                  <a:schemeClr val="tx1"/>
                </a:solidFill>
              </a:rPr>
              <a:t>jus</a:t>
            </a:r>
            <a:r>
              <a:rPr lang="en-US" sz="1500" cap="none" spc="200" dirty="0">
                <a:solidFill>
                  <a:schemeClr val="tx1"/>
                </a:solidFill>
              </a:rPr>
              <a:t>).</a:t>
            </a:r>
            <a:br>
              <a:rPr lang="en-US" sz="1500" cap="none" spc="200" dirty="0">
                <a:solidFill>
                  <a:schemeClr val="tx1"/>
                </a:solidFill>
              </a:rPr>
            </a:br>
            <a:br>
              <a:rPr lang="en-US" sz="1500" cap="none" spc="200" dirty="0">
                <a:solidFill>
                  <a:schemeClr val="tx1"/>
                </a:solidFill>
              </a:rPr>
            </a:br>
            <a:r>
              <a:rPr lang="en-US" sz="1500" cap="none" spc="200" dirty="0" err="1">
                <a:solidFill>
                  <a:schemeClr val="tx1"/>
                </a:solidFill>
              </a:rPr>
              <a:t>quando</a:t>
            </a:r>
            <a:r>
              <a:rPr lang="en-US" sz="1500" cap="none" spc="200" dirty="0">
                <a:solidFill>
                  <a:schemeClr val="tx1"/>
                </a:solidFill>
              </a:rPr>
              <a:t> o </a:t>
            </a:r>
            <a:r>
              <a:rPr lang="en-US" sz="1500" cap="none" spc="200" dirty="0" err="1">
                <a:solidFill>
                  <a:schemeClr val="tx1"/>
                </a:solidFill>
              </a:rPr>
              <a:t>fiel</a:t>
            </a:r>
            <a:r>
              <a:rPr lang="en-US" sz="1500" cap="none" spc="200" dirty="0">
                <a:solidFill>
                  <a:schemeClr val="tx1"/>
                </a:solidFill>
              </a:rPr>
              <a:t> da </a:t>
            </a:r>
            <a:r>
              <a:rPr lang="en-US" sz="1500" cap="none" spc="200" dirty="0" err="1">
                <a:solidFill>
                  <a:schemeClr val="tx1"/>
                </a:solidFill>
              </a:rPr>
              <a:t>balança</a:t>
            </a:r>
            <a:r>
              <a:rPr lang="en-US" sz="1500" cap="none" spc="200" dirty="0">
                <a:solidFill>
                  <a:schemeClr val="tx1"/>
                </a:solidFill>
              </a:rPr>
              <a:t> (</a:t>
            </a:r>
            <a:r>
              <a:rPr lang="en-US" sz="1500" i="1" cap="none" spc="200" dirty="0">
                <a:solidFill>
                  <a:schemeClr val="tx1"/>
                </a:solidFill>
              </a:rPr>
              <a:t>‘</a:t>
            </a:r>
            <a:r>
              <a:rPr lang="en-US" sz="1500" i="1" cap="none" spc="200" dirty="0" err="1">
                <a:solidFill>
                  <a:schemeClr val="tx1"/>
                </a:solidFill>
              </a:rPr>
              <a:t>examen</a:t>
            </a:r>
            <a:r>
              <a:rPr lang="en-US" sz="1500" i="1" cap="none" spc="200" dirty="0">
                <a:solidFill>
                  <a:schemeClr val="tx1"/>
                </a:solidFill>
              </a:rPr>
              <a:t>’</a:t>
            </a:r>
            <a:r>
              <a:rPr lang="en-US" sz="1500" cap="none" spc="200" dirty="0">
                <a:solidFill>
                  <a:schemeClr val="tx1"/>
                </a:solidFill>
              </a:rPr>
              <a:t>) </a:t>
            </a:r>
            <a:r>
              <a:rPr lang="en-US" sz="1500" cap="none" spc="200" dirty="0" err="1">
                <a:solidFill>
                  <a:schemeClr val="tx1"/>
                </a:solidFill>
              </a:rPr>
              <a:t>estivesse</a:t>
            </a:r>
            <a:r>
              <a:rPr lang="en-US" sz="1500" cap="none" spc="200" dirty="0">
                <a:solidFill>
                  <a:schemeClr val="tx1"/>
                </a:solidFill>
              </a:rPr>
              <a:t> </a:t>
            </a:r>
            <a:r>
              <a:rPr lang="en-US" sz="1500" cap="none" spc="200" dirty="0" err="1">
                <a:solidFill>
                  <a:schemeClr val="tx1"/>
                </a:solidFill>
              </a:rPr>
              <a:t>ao</a:t>
            </a:r>
            <a:r>
              <a:rPr lang="en-US" sz="1500" cap="none" spc="200" dirty="0">
                <a:solidFill>
                  <a:schemeClr val="tx1"/>
                </a:solidFill>
              </a:rPr>
              <a:t> </a:t>
            </a:r>
            <a:r>
              <a:rPr lang="en-US" sz="1500" cap="none" spc="200" dirty="0" err="1">
                <a:solidFill>
                  <a:schemeClr val="tx1"/>
                </a:solidFill>
              </a:rPr>
              <a:t>meio</a:t>
            </a:r>
            <a:r>
              <a:rPr lang="en-US" sz="1500" cap="none" spc="200" dirty="0">
                <a:solidFill>
                  <a:schemeClr val="tx1"/>
                </a:solidFill>
              </a:rPr>
              <a:t> </a:t>
            </a:r>
            <a:r>
              <a:rPr lang="en-US" sz="1500" cap="none" spc="200" dirty="0" err="1">
                <a:solidFill>
                  <a:schemeClr val="tx1"/>
                </a:solidFill>
              </a:rPr>
              <a:t>na</a:t>
            </a:r>
            <a:r>
              <a:rPr lang="en-US" sz="1500" cap="none" spc="200" dirty="0">
                <a:solidFill>
                  <a:schemeClr val="tx1"/>
                </a:solidFill>
              </a:rPr>
              <a:t> vertical (</a:t>
            </a:r>
            <a:r>
              <a:rPr lang="en-US" sz="1500" b="1" i="1" cap="none" spc="200" dirty="0">
                <a:solidFill>
                  <a:schemeClr val="tx1"/>
                </a:solidFill>
              </a:rPr>
              <a:t>‘rectum’</a:t>
            </a:r>
            <a:r>
              <a:rPr lang="en-US" sz="1500" cap="none" spc="200" dirty="0">
                <a:solidFill>
                  <a:schemeClr val="tx1"/>
                </a:solidFill>
              </a:rPr>
              <a:t>), </a:t>
            </a:r>
            <a:r>
              <a:rPr lang="en-US" sz="1500" cap="none" spc="200" dirty="0" err="1">
                <a:solidFill>
                  <a:schemeClr val="tx1"/>
                </a:solidFill>
              </a:rPr>
              <a:t>perfeitamente</a:t>
            </a:r>
            <a:r>
              <a:rPr lang="en-US" sz="1500" cap="none" spc="200" dirty="0">
                <a:solidFill>
                  <a:schemeClr val="tx1"/>
                </a:solidFill>
              </a:rPr>
              <a:t> a </a:t>
            </a:r>
            <a:r>
              <a:rPr lang="en-US" sz="1500" cap="none" spc="200" dirty="0" err="1">
                <a:solidFill>
                  <a:schemeClr val="tx1"/>
                </a:solidFill>
              </a:rPr>
              <a:t>prumo</a:t>
            </a:r>
            <a:r>
              <a:rPr lang="en-US" sz="1500" cap="none" spc="200" dirty="0">
                <a:solidFill>
                  <a:schemeClr val="tx1"/>
                </a:solidFill>
              </a:rPr>
              <a:t> (</a:t>
            </a:r>
            <a:r>
              <a:rPr lang="en-US" sz="1500" i="1" cap="none" spc="200" dirty="0" err="1">
                <a:solidFill>
                  <a:schemeClr val="tx1"/>
                </a:solidFill>
              </a:rPr>
              <a:t>examen</a:t>
            </a:r>
            <a:r>
              <a:rPr lang="en-US" sz="1500" i="1" cap="none" spc="200" dirty="0">
                <a:solidFill>
                  <a:schemeClr val="tx1"/>
                </a:solidFill>
              </a:rPr>
              <a:t> </a:t>
            </a:r>
            <a:r>
              <a:rPr lang="en-US" sz="1500" b="1" i="1" cap="none" spc="200" dirty="0">
                <a:solidFill>
                  <a:schemeClr val="tx1"/>
                </a:solidFill>
              </a:rPr>
              <a:t>‘de rectum’</a:t>
            </a:r>
            <a:r>
              <a:rPr lang="en-US" sz="1500" cap="none" spc="200" dirty="0">
                <a:solidFill>
                  <a:schemeClr val="tx1"/>
                </a:solidFill>
              </a:rPr>
              <a:t>), e com </a:t>
            </a:r>
            <a:r>
              <a:rPr lang="en-US" sz="1500" cap="none" spc="200" dirty="0" err="1">
                <a:solidFill>
                  <a:schemeClr val="tx1"/>
                </a:solidFill>
              </a:rPr>
              <a:t>os</a:t>
            </a:r>
            <a:r>
              <a:rPr lang="en-US" sz="1500" cap="none" spc="200" dirty="0">
                <a:solidFill>
                  <a:schemeClr val="tx1"/>
                </a:solidFill>
              </a:rPr>
              <a:t> </a:t>
            </a:r>
            <a:r>
              <a:rPr lang="en-US" sz="1500" cap="none" spc="200" dirty="0" err="1">
                <a:solidFill>
                  <a:schemeClr val="tx1"/>
                </a:solidFill>
              </a:rPr>
              <a:t>dois</a:t>
            </a:r>
            <a:r>
              <a:rPr lang="en-US" sz="1500" cap="none" spc="200" dirty="0">
                <a:solidFill>
                  <a:schemeClr val="tx1"/>
                </a:solidFill>
              </a:rPr>
              <a:t> </a:t>
            </a:r>
            <a:r>
              <a:rPr lang="en-US" sz="1500" cap="none" spc="200" dirty="0" err="1">
                <a:solidFill>
                  <a:schemeClr val="tx1"/>
                </a:solidFill>
              </a:rPr>
              <a:t>pratos</a:t>
            </a:r>
            <a:r>
              <a:rPr lang="en-US" sz="1500" cap="none" spc="200" dirty="0">
                <a:solidFill>
                  <a:schemeClr val="tx1"/>
                </a:solidFill>
              </a:rPr>
              <a:t> da </a:t>
            </a:r>
            <a:r>
              <a:rPr lang="en-US" sz="1500" cap="none" spc="200" dirty="0" err="1">
                <a:solidFill>
                  <a:schemeClr val="tx1"/>
                </a:solidFill>
              </a:rPr>
              <a:t>balança</a:t>
            </a:r>
            <a:r>
              <a:rPr lang="en-US" sz="1500" cap="none" spc="200" dirty="0">
                <a:solidFill>
                  <a:schemeClr val="tx1"/>
                </a:solidFill>
              </a:rPr>
              <a:t> </a:t>
            </a:r>
            <a:r>
              <a:rPr lang="en-US" sz="1500" cap="none" spc="200" dirty="0" err="1">
                <a:solidFill>
                  <a:schemeClr val="tx1"/>
                </a:solidFill>
              </a:rPr>
              <a:t>iguais</a:t>
            </a:r>
            <a:r>
              <a:rPr lang="en-US" sz="1500" cap="none" spc="200" dirty="0">
                <a:solidFill>
                  <a:schemeClr val="tx1"/>
                </a:solidFill>
              </a:rPr>
              <a:t> (</a:t>
            </a:r>
            <a:r>
              <a:rPr lang="en-US" sz="1500" i="1" cap="none" spc="200" dirty="0">
                <a:solidFill>
                  <a:schemeClr val="tx1"/>
                </a:solidFill>
              </a:rPr>
              <a:t>‘</a:t>
            </a:r>
            <a:r>
              <a:rPr lang="en-US" sz="1500" i="1" cap="none" spc="200" dirty="0" err="1">
                <a:solidFill>
                  <a:schemeClr val="tx1"/>
                </a:solidFill>
              </a:rPr>
              <a:t>bilances</a:t>
            </a:r>
            <a:r>
              <a:rPr lang="en-US" sz="1500" i="1" cap="none" spc="200" dirty="0">
                <a:solidFill>
                  <a:schemeClr val="tx1"/>
                </a:solidFill>
              </a:rPr>
              <a:t> </a:t>
            </a:r>
            <a:r>
              <a:rPr lang="en-US" sz="1500" i="1" cap="none" spc="200" dirty="0" err="1">
                <a:solidFill>
                  <a:schemeClr val="tx1"/>
                </a:solidFill>
              </a:rPr>
              <a:t>aequales</a:t>
            </a:r>
            <a:r>
              <a:rPr lang="en-US" sz="1500" i="1" cap="none" spc="200" dirty="0">
                <a:solidFill>
                  <a:schemeClr val="tx1"/>
                </a:solidFill>
              </a:rPr>
              <a:t>’</a:t>
            </a:r>
            <a:r>
              <a:rPr lang="en-US" sz="1500" cap="none" spc="200" dirty="0">
                <a:solidFill>
                  <a:schemeClr val="tx1"/>
                </a:solidFill>
              </a:rPr>
              <a:t>).</a:t>
            </a:r>
            <a:endParaRPr lang="en-US" sz="1500" i="1" cap="none" spc="200" dirty="0">
              <a:solidFill>
                <a:schemeClr val="tx1"/>
              </a:solidFill>
            </a:endParaRPr>
          </a:p>
        </p:txBody>
      </p:sp>
      <p:pic>
        <p:nvPicPr>
          <p:cNvPr id="8" name="Marcador de Posição de Conteúdo 7" descr="Uma imagem com parede, interior&#10;&#10;Descrição gerada automaticamente">
            <a:extLst>
              <a:ext uri="{FF2B5EF4-FFF2-40B4-BE49-F238E27FC236}">
                <a16:creationId xmlns:a16="http://schemas.microsoft.com/office/drawing/2014/main" id="{6FDB1951-87D7-6C41-A403-9931CA5CE0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6723" r="4" b="2299"/>
          <a:stretch/>
        </p:blipFill>
        <p:spPr>
          <a:xfrm>
            <a:off x="0" y="11"/>
            <a:ext cx="5653257" cy="5143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6694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3953CF-DDB0-574F-8E7C-16ADF72536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898" y="421418"/>
            <a:ext cx="4201787" cy="4261899"/>
          </a:xfrm>
        </p:spPr>
        <p:txBody>
          <a:bodyPr vert="horz" lIns="274320" tIns="182880" rIns="274320" bIns="182880" rtlCol="0" anchor="ctr" anchorCtr="1">
            <a:noAutofit/>
          </a:bodyPr>
          <a:lstStyle/>
          <a:p>
            <a:pPr defTabSz="914400"/>
            <a:r>
              <a:rPr lang="en-US" sz="1900" kern="1200" cap="none" spc="200" baseline="0" dirty="0">
                <a:solidFill>
                  <a:srgbClr val="262626"/>
                </a:solidFill>
                <a:latin typeface="+mj-lt"/>
                <a:ea typeface="+mj-ea"/>
                <a:cs typeface="+mj-cs"/>
              </a:rPr>
              <a:t>Pela </a:t>
            </a:r>
            <a:r>
              <a:rPr lang="en-US" sz="1900" kern="1200" cap="none" spc="200" baseline="0" dirty="0" err="1">
                <a:solidFill>
                  <a:srgbClr val="262626"/>
                </a:solidFill>
                <a:latin typeface="+mj-lt"/>
                <a:ea typeface="+mj-ea"/>
                <a:cs typeface="+mj-cs"/>
              </a:rPr>
              <a:t>representação</a:t>
            </a:r>
            <a:r>
              <a:rPr lang="en-US" sz="1900" kern="1200" cap="none" spc="200" baseline="0" dirty="0">
                <a:solidFill>
                  <a:srgbClr val="262626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900" kern="1200" cap="none" spc="200" baseline="0" dirty="0" err="1">
                <a:solidFill>
                  <a:srgbClr val="262626"/>
                </a:solidFill>
                <a:latin typeface="+mj-lt"/>
                <a:ea typeface="+mj-ea"/>
                <a:cs typeface="+mj-cs"/>
              </a:rPr>
              <a:t>simbólica</a:t>
            </a:r>
            <a:r>
              <a:rPr lang="en-US" sz="1900" kern="1200" cap="none" spc="200" baseline="0" dirty="0">
                <a:solidFill>
                  <a:srgbClr val="262626"/>
                </a:solidFill>
                <a:latin typeface="+mj-lt"/>
                <a:ea typeface="+mj-ea"/>
                <a:cs typeface="+mj-cs"/>
              </a:rPr>
              <a:t>, a </a:t>
            </a:r>
            <a:r>
              <a:rPr lang="en-US" sz="1900" kern="1200" cap="none" spc="200" baseline="0" dirty="0" err="1">
                <a:solidFill>
                  <a:srgbClr val="262626"/>
                </a:solidFill>
                <a:latin typeface="+mj-lt"/>
                <a:ea typeface="+mj-ea"/>
                <a:cs typeface="+mj-cs"/>
              </a:rPr>
              <a:t>declaração</a:t>
            </a:r>
            <a:r>
              <a:rPr lang="en-US" sz="1900" kern="1200" cap="none" spc="200" baseline="0" dirty="0">
                <a:solidFill>
                  <a:srgbClr val="262626"/>
                </a:solidFill>
                <a:latin typeface="+mj-lt"/>
                <a:ea typeface="+mj-ea"/>
                <a:cs typeface="+mj-cs"/>
              </a:rPr>
              <a:t> do </a:t>
            </a:r>
            <a:r>
              <a:rPr lang="en-US" sz="1900" kern="1200" cap="none" spc="200" baseline="0" dirty="0" err="1">
                <a:solidFill>
                  <a:srgbClr val="262626"/>
                </a:solidFill>
                <a:latin typeface="+mj-lt"/>
                <a:ea typeface="+mj-ea"/>
                <a:cs typeface="+mj-cs"/>
              </a:rPr>
              <a:t>direito</a:t>
            </a:r>
            <a:r>
              <a:rPr lang="en-US" sz="1900" kern="1200" cap="none" spc="200" baseline="0" dirty="0">
                <a:solidFill>
                  <a:srgbClr val="262626"/>
                </a:solidFill>
                <a:latin typeface="+mj-lt"/>
                <a:ea typeface="+mj-ea"/>
                <a:cs typeface="+mj-cs"/>
              </a:rPr>
              <a:t> (no </a:t>
            </a:r>
            <a:r>
              <a:rPr lang="en-US" sz="1900" kern="1200" cap="none" spc="200" baseline="0" dirty="0" err="1">
                <a:solidFill>
                  <a:srgbClr val="262626"/>
                </a:solidFill>
                <a:latin typeface="+mj-lt"/>
                <a:ea typeface="+mj-ea"/>
                <a:cs typeface="+mj-cs"/>
              </a:rPr>
              <a:t>sentido</a:t>
            </a:r>
            <a:r>
              <a:rPr lang="en-US" sz="1900" kern="1200" cap="none" spc="200" baseline="0" dirty="0">
                <a:solidFill>
                  <a:srgbClr val="262626"/>
                </a:solidFill>
                <a:latin typeface="+mj-lt"/>
                <a:ea typeface="+mj-ea"/>
                <a:cs typeface="+mj-cs"/>
              </a:rPr>
              <a:t> de </a:t>
            </a:r>
            <a:r>
              <a:rPr lang="en-US" sz="1900" kern="1200" cap="none" spc="200" baseline="0" dirty="0" err="1">
                <a:solidFill>
                  <a:srgbClr val="262626"/>
                </a:solidFill>
                <a:latin typeface="+mj-lt"/>
                <a:ea typeface="+mj-ea"/>
                <a:cs typeface="+mj-cs"/>
              </a:rPr>
              <a:t>realização</a:t>
            </a:r>
            <a:r>
              <a:rPr lang="en-US" sz="1900" kern="1200" cap="none" spc="200" baseline="0" dirty="0">
                <a:solidFill>
                  <a:srgbClr val="262626"/>
                </a:solidFill>
                <a:latin typeface="+mj-lt"/>
                <a:ea typeface="+mj-ea"/>
                <a:cs typeface="+mj-cs"/>
              </a:rPr>
              <a:t> da </a:t>
            </a:r>
            <a:r>
              <a:rPr lang="en-US" sz="1900" kern="1200" cap="none" spc="200" baseline="0" dirty="0" err="1">
                <a:solidFill>
                  <a:srgbClr val="262626"/>
                </a:solidFill>
                <a:latin typeface="+mj-lt"/>
                <a:ea typeface="+mj-ea"/>
                <a:cs typeface="+mj-cs"/>
              </a:rPr>
              <a:t>justiça</a:t>
            </a:r>
            <a:r>
              <a:rPr lang="en-US" sz="1900" kern="1200" cap="none" spc="200" baseline="0" dirty="0">
                <a:solidFill>
                  <a:srgbClr val="262626"/>
                </a:solidFill>
                <a:latin typeface="+mj-lt"/>
                <a:ea typeface="+mj-ea"/>
                <a:cs typeface="+mj-cs"/>
              </a:rPr>
              <a:t>), </a:t>
            </a:r>
            <a:r>
              <a:rPr lang="en-US" sz="1900" kern="1200" cap="none" spc="200" baseline="0" dirty="0" err="1">
                <a:solidFill>
                  <a:srgbClr val="262626"/>
                </a:solidFill>
                <a:latin typeface="+mj-lt"/>
                <a:ea typeface="+mj-ea"/>
                <a:cs typeface="+mj-cs"/>
              </a:rPr>
              <a:t>ocorre</a:t>
            </a:r>
            <a:r>
              <a:rPr lang="en-US" sz="1900" kern="1200" cap="none" spc="200" baseline="0" dirty="0">
                <a:solidFill>
                  <a:srgbClr val="262626"/>
                </a:solidFill>
                <a:latin typeface="+mj-lt"/>
                <a:ea typeface="+mj-ea"/>
                <a:cs typeface="+mj-cs"/>
              </a:rPr>
              <a:t> por via da </a:t>
            </a:r>
            <a:r>
              <a:rPr lang="en-US" sz="1900" kern="1200" cap="none" spc="200" baseline="0" dirty="0" err="1">
                <a:solidFill>
                  <a:srgbClr val="262626"/>
                </a:solidFill>
                <a:latin typeface="+mj-lt"/>
                <a:ea typeface="+mj-ea"/>
                <a:cs typeface="+mj-cs"/>
              </a:rPr>
              <a:t>expressão</a:t>
            </a:r>
            <a:r>
              <a:rPr lang="en-US" sz="1900" kern="1200" cap="none" spc="200" baseline="0" dirty="0">
                <a:solidFill>
                  <a:srgbClr val="262626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900" b="1" i="1" kern="1200" cap="none" spc="200" baseline="0" dirty="0">
                <a:solidFill>
                  <a:srgbClr val="262626"/>
                </a:solidFill>
                <a:latin typeface="+mj-lt"/>
                <a:ea typeface="+mj-ea"/>
                <a:cs typeface="+mj-cs"/>
              </a:rPr>
              <a:t>“de rectum”</a:t>
            </a:r>
            <a:r>
              <a:rPr lang="en-US" sz="1900" kern="1200" cap="none" spc="200" baseline="0" dirty="0">
                <a:solidFill>
                  <a:srgbClr val="262626"/>
                </a:solidFill>
                <a:latin typeface="+mj-lt"/>
                <a:ea typeface="+mj-ea"/>
                <a:cs typeface="+mj-cs"/>
              </a:rPr>
              <a:t>.</a:t>
            </a:r>
            <a:br>
              <a:rPr lang="en-US" sz="1900" kern="1200" cap="none" spc="200" baseline="0" dirty="0">
                <a:solidFill>
                  <a:srgbClr val="262626"/>
                </a:solidFill>
                <a:latin typeface="+mj-lt"/>
                <a:ea typeface="+mj-ea"/>
                <a:cs typeface="+mj-cs"/>
              </a:rPr>
            </a:br>
            <a:br>
              <a:rPr lang="en-US" sz="1900" kern="1200" cap="none" spc="200" baseline="0" dirty="0">
                <a:solidFill>
                  <a:srgbClr val="262626"/>
                </a:solidFill>
                <a:latin typeface="+mj-lt"/>
                <a:ea typeface="+mj-ea"/>
                <a:cs typeface="+mj-cs"/>
              </a:rPr>
            </a:br>
            <a:r>
              <a:rPr lang="en-US" sz="1900" kern="1200" cap="none" spc="200" baseline="0" dirty="0">
                <a:solidFill>
                  <a:srgbClr val="262626"/>
                </a:solidFill>
                <a:latin typeface="+mj-lt"/>
                <a:ea typeface="+mj-ea"/>
                <a:cs typeface="+mj-cs"/>
              </a:rPr>
              <a:t>Que </a:t>
            </a:r>
            <a:r>
              <a:rPr lang="en-US" sz="1900" kern="1200" cap="none" spc="200" baseline="0" dirty="0" err="1">
                <a:solidFill>
                  <a:srgbClr val="262626"/>
                </a:solidFill>
                <a:latin typeface="+mj-lt"/>
                <a:ea typeface="+mj-ea"/>
                <a:cs typeface="+mj-cs"/>
              </a:rPr>
              <a:t>deu</a:t>
            </a:r>
            <a:r>
              <a:rPr lang="en-US" sz="1900" kern="1200" cap="none" spc="200" baseline="0" dirty="0">
                <a:solidFill>
                  <a:srgbClr val="262626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900" kern="1200" cap="none" spc="200" baseline="0" dirty="0" err="1">
                <a:solidFill>
                  <a:srgbClr val="262626"/>
                </a:solidFill>
                <a:latin typeface="+mj-lt"/>
                <a:ea typeface="+mj-ea"/>
                <a:cs typeface="+mj-cs"/>
              </a:rPr>
              <a:t>origem</a:t>
            </a:r>
            <a:r>
              <a:rPr lang="en-US" sz="1900" kern="1200" cap="none" spc="200" baseline="0" dirty="0">
                <a:solidFill>
                  <a:srgbClr val="262626"/>
                </a:solidFill>
                <a:latin typeface="+mj-lt"/>
                <a:ea typeface="+mj-ea"/>
                <a:cs typeface="+mj-cs"/>
              </a:rPr>
              <a:t> a </a:t>
            </a:r>
            <a:r>
              <a:rPr lang="en-US" sz="1900" b="1" i="1" kern="1200" cap="none" spc="200" baseline="0" dirty="0">
                <a:solidFill>
                  <a:srgbClr val="262626"/>
                </a:solidFill>
                <a:latin typeface="+mj-lt"/>
                <a:ea typeface="+mj-ea"/>
                <a:cs typeface="+mj-cs"/>
              </a:rPr>
              <a:t>“</a:t>
            </a:r>
            <a:r>
              <a:rPr lang="en-US" sz="1900" b="1" i="1" kern="1200" cap="none" spc="200" baseline="0" dirty="0" err="1">
                <a:solidFill>
                  <a:srgbClr val="262626"/>
                </a:solidFill>
                <a:latin typeface="+mj-lt"/>
                <a:ea typeface="+mj-ea"/>
                <a:cs typeface="+mj-cs"/>
              </a:rPr>
              <a:t>derectum</a:t>
            </a:r>
            <a:r>
              <a:rPr lang="en-US" sz="1900" b="1" i="1" kern="1200" cap="none" spc="200" baseline="0" dirty="0">
                <a:solidFill>
                  <a:srgbClr val="262626"/>
                </a:solidFill>
                <a:latin typeface="+mj-lt"/>
                <a:ea typeface="+mj-ea"/>
                <a:cs typeface="+mj-cs"/>
              </a:rPr>
              <a:t>”</a:t>
            </a:r>
            <a:r>
              <a:rPr lang="en-US" sz="1900" kern="1200" cap="none" spc="200" baseline="0" dirty="0">
                <a:solidFill>
                  <a:srgbClr val="262626"/>
                </a:solidFill>
                <a:latin typeface="+mj-lt"/>
                <a:ea typeface="+mj-ea"/>
                <a:cs typeface="+mj-cs"/>
              </a:rPr>
              <a:t>, que </a:t>
            </a:r>
            <a:r>
              <a:rPr lang="en-US" sz="1900" kern="1200" cap="none" spc="200" baseline="0" dirty="0" err="1">
                <a:solidFill>
                  <a:srgbClr val="262626"/>
                </a:solidFill>
                <a:latin typeface="+mj-lt"/>
                <a:ea typeface="+mj-ea"/>
                <a:cs typeface="+mj-cs"/>
              </a:rPr>
              <a:t>domina</a:t>
            </a:r>
            <a:r>
              <a:rPr lang="en-US" sz="1900" kern="1200" cap="none" spc="200" baseline="0" dirty="0">
                <a:solidFill>
                  <a:srgbClr val="262626"/>
                </a:solidFill>
                <a:latin typeface="+mj-lt"/>
                <a:ea typeface="+mj-ea"/>
                <a:cs typeface="+mj-cs"/>
              </a:rPr>
              <a:t> a </a:t>
            </a:r>
            <a:r>
              <a:rPr lang="en-US" sz="1900" kern="1200" cap="none" spc="200" baseline="0" dirty="0" err="1">
                <a:solidFill>
                  <a:srgbClr val="262626"/>
                </a:solidFill>
                <a:latin typeface="+mj-lt"/>
                <a:ea typeface="+mj-ea"/>
                <a:cs typeface="+mj-cs"/>
              </a:rPr>
              <a:t>palavra</a:t>
            </a:r>
            <a:r>
              <a:rPr lang="en-US" sz="1900" kern="1200" cap="none" spc="200" baseline="0" dirty="0">
                <a:solidFill>
                  <a:srgbClr val="262626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900" b="1" i="1" kern="1200" cap="none" spc="200" baseline="0" dirty="0">
                <a:solidFill>
                  <a:srgbClr val="262626"/>
                </a:solidFill>
                <a:latin typeface="+mj-lt"/>
                <a:ea typeface="+mj-ea"/>
                <a:cs typeface="+mj-cs"/>
              </a:rPr>
              <a:t>‘</a:t>
            </a:r>
            <a:r>
              <a:rPr lang="en-US" sz="1900" b="1" i="1" kern="1200" cap="none" spc="200" baseline="0" dirty="0" err="1">
                <a:solidFill>
                  <a:srgbClr val="262626"/>
                </a:solidFill>
                <a:latin typeface="+mj-lt"/>
                <a:ea typeface="+mj-ea"/>
                <a:cs typeface="+mj-cs"/>
              </a:rPr>
              <a:t>ius</a:t>
            </a:r>
            <a:r>
              <a:rPr lang="en-US" sz="1900" b="1" i="1" kern="1200" cap="none" spc="200" baseline="0" dirty="0">
                <a:solidFill>
                  <a:srgbClr val="262626"/>
                </a:solidFill>
                <a:latin typeface="+mj-lt"/>
                <a:ea typeface="+mj-ea"/>
                <a:cs typeface="+mj-cs"/>
              </a:rPr>
              <a:t>’</a:t>
            </a:r>
            <a:r>
              <a:rPr lang="en-US" sz="1900" kern="1200" cap="none" spc="200" baseline="0" dirty="0">
                <a:solidFill>
                  <a:srgbClr val="262626"/>
                </a:solidFill>
                <a:latin typeface="+mj-lt"/>
                <a:ea typeface="+mj-ea"/>
                <a:cs typeface="+mj-cs"/>
              </a:rPr>
              <a:t>.</a:t>
            </a:r>
            <a:br>
              <a:rPr lang="en-US" sz="1900" kern="1200" cap="none" spc="200" baseline="0" dirty="0">
                <a:solidFill>
                  <a:srgbClr val="262626"/>
                </a:solidFill>
                <a:latin typeface="+mj-lt"/>
                <a:ea typeface="+mj-ea"/>
                <a:cs typeface="+mj-cs"/>
              </a:rPr>
            </a:br>
            <a:br>
              <a:rPr lang="en-US" sz="1900" kern="1200" cap="none" spc="200" baseline="0" dirty="0">
                <a:solidFill>
                  <a:srgbClr val="262626"/>
                </a:solidFill>
                <a:latin typeface="+mj-lt"/>
                <a:ea typeface="+mj-ea"/>
                <a:cs typeface="+mj-cs"/>
              </a:rPr>
            </a:br>
            <a:r>
              <a:rPr lang="en-US" sz="1900" cap="none" spc="200" dirty="0" err="1"/>
              <a:t>D</a:t>
            </a:r>
            <a:r>
              <a:rPr lang="en-US" sz="1900" kern="1200" cap="none" spc="200" baseline="0" dirty="0" err="1">
                <a:solidFill>
                  <a:srgbClr val="262626"/>
                </a:solidFill>
                <a:latin typeface="+mj-lt"/>
                <a:ea typeface="+mj-ea"/>
                <a:cs typeface="+mj-cs"/>
              </a:rPr>
              <a:t>aí</a:t>
            </a:r>
            <a:r>
              <a:rPr lang="en-US" sz="1900" kern="1200" cap="none" spc="200" baseline="0" dirty="0">
                <a:solidFill>
                  <a:srgbClr val="262626"/>
                </a:solidFill>
                <a:latin typeface="+mj-lt"/>
                <a:ea typeface="+mj-ea"/>
                <a:cs typeface="+mj-cs"/>
              </a:rPr>
              <a:t> as </a:t>
            </a:r>
            <a:r>
              <a:rPr lang="en-US" sz="1900" kern="1200" cap="none" spc="200" baseline="0" dirty="0" err="1">
                <a:solidFill>
                  <a:srgbClr val="262626"/>
                </a:solidFill>
                <a:latin typeface="+mj-lt"/>
                <a:ea typeface="+mj-ea"/>
                <a:cs typeface="+mj-cs"/>
              </a:rPr>
              <a:t>expressões</a:t>
            </a:r>
            <a:r>
              <a:rPr lang="en-US" sz="1900" kern="1200" cap="none" spc="200" baseline="0" dirty="0">
                <a:solidFill>
                  <a:srgbClr val="262626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900" kern="1200" cap="none" spc="200" baseline="0" dirty="0" err="1">
                <a:solidFill>
                  <a:srgbClr val="262626"/>
                </a:solidFill>
                <a:latin typeface="+mj-lt"/>
                <a:ea typeface="+mj-ea"/>
                <a:cs typeface="+mj-cs"/>
              </a:rPr>
              <a:t>nas</a:t>
            </a:r>
            <a:r>
              <a:rPr lang="en-US" sz="1900" kern="1200" cap="none" spc="200" baseline="0" dirty="0">
                <a:solidFill>
                  <a:srgbClr val="262626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900" kern="1200" cap="none" spc="200" baseline="0" dirty="0" err="1">
                <a:solidFill>
                  <a:srgbClr val="262626"/>
                </a:solidFill>
                <a:latin typeface="+mj-lt"/>
                <a:ea typeface="+mj-ea"/>
                <a:cs typeface="+mj-cs"/>
              </a:rPr>
              <a:t>línguas</a:t>
            </a:r>
            <a:r>
              <a:rPr lang="en-US" sz="1900" kern="1200" cap="none" spc="200" baseline="0" dirty="0">
                <a:solidFill>
                  <a:srgbClr val="262626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900" kern="1200" cap="none" spc="200" baseline="0" dirty="0" err="1">
                <a:solidFill>
                  <a:srgbClr val="262626"/>
                </a:solidFill>
                <a:latin typeface="+mj-lt"/>
                <a:ea typeface="+mj-ea"/>
                <a:cs typeface="+mj-cs"/>
              </a:rPr>
              <a:t>românicas</a:t>
            </a:r>
            <a:r>
              <a:rPr lang="en-US" sz="1900" kern="1200" cap="none" spc="200" baseline="0" dirty="0">
                <a:solidFill>
                  <a:srgbClr val="262626"/>
                </a:solidFill>
                <a:latin typeface="+mj-lt"/>
                <a:ea typeface="+mj-ea"/>
                <a:cs typeface="+mj-cs"/>
              </a:rPr>
              <a:t>:</a:t>
            </a:r>
            <a:br>
              <a:rPr lang="en-US" sz="1900" kern="1200" cap="none" spc="200" baseline="0" dirty="0">
                <a:solidFill>
                  <a:srgbClr val="262626"/>
                </a:solidFill>
                <a:latin typeface="+mj-lt"/>
                <a:ea typeface="+mj-ea"/>
                <a:cs typeface="+mj-cs"/>
              </a:rPr>
            </a:br>
            <a:r>
              <a:rPr lang="en-US" sz="1900" i="1" kern="1200" cap="none" spc="200" baseline="0" dirty="0" err="1">
                <a:solidFill>
                  <a:srgbClr val="262626"/>
                </a:solidFill>
                <a:latin typeface="+mj-lt"/>
                <a:ea typeface="+mj-ea"/>
                <a:cs typeface="+mj-cs"/>
              </a:rPr>
              <a:t>directum</a:t>
            </a:r>
            <a:r>
              <a:rPr lang="en-US" sz="1900" kern="1200" cap="none" spc="200" baseline="0" dirty="0">
                <a:solidFill>
                  <a:srgbClr val="262626"/>
                </a:solidFill>
                <a:latin typeface="+mj-lt"/>
                <a:ea typeface="+mj-ea"/>
                <a:cs typeface="+mj-cs"/>
              </a:rPr>
              <a:t>, </a:t>
            </a:r>
            <a:r>
              <a:rPr lang="en-US" sz="1900" i="1" cap="none" spc="200" dirty="0" err="1">
                <a:solidFill>
                  <a:srgbClr val="262626"/>
                </a:solidFill>
              </a:rPr>
              <a:t>derectum</a:t>
            </a:r>
            <a:r>
              <a:rPr lang="en-US" sz="1900" cap="none" spc="200" dirty="0">
                <a:solidFill>
                  <a:srgbClr val="262626"/>
                </a:solidFill>
              </a:rPr>
              <a:t>, </a:t>
            </a:r>
            <a:r>
              <a:rPr lang="en-US" sz="1900" i="1" kern="1200" cap="none" spc="200" baseline="0" dirty="0" err="1">
                <a:solidFill>
                  <a:srgbClr val="262626"/>
                </a:solidFill>
                <a:latin typeface="+mj-lt"/>
                <a:ea typeface="+mj-ea"/>
                <a:cs typeface="+mj-cs"/>
              </a:rPr>
              <a:t>dereito</a:t>
            </a:r>
            <a:r>
              <a:rPr lang="en-US" sz="1900" kern="1200" cap="none" spc="200" baseline="0" dirty="0">
                <a:solidFill>
                  <a:srgbClr val="262626"/>
                </a:solidFill>
                <a:latin typeface="+mj-lt"/>
                <a:ea typeface="+mj-ea"/>
                <a:cs typeface="+mj-cs"/>
              </a:rPr>
              <a:t>, </a:t>
            </a:r>
            <a:r>
              <a:rPr lang="en-US" sz="1900" i="1" kern="1200" cap="none" spc="200" baseline="0" dirty="0" err="1">
                <a:solidFill>
                  <a:srgbClr val="262626"/>
                </a:solidFill>
                <a:latin typeface="+mj-lt"/>
                <a:ea typeface="+mj-ea"/>
                <a:cs typeface="+mj-cs"/>
              </a:rPr>
              <a:t>diritto</a:t>
            </a:r>
            <a:r>
              <a:rPr lang="en-US" sz="1900" kern="1200" cap="none" spc="200" baseline="0" dirty="0">
                <a:solidFill>
                  <a:srgbClr val="262626"/>
                </a:solidFill>
                <a:latin typeface="+mj-lt"/>
                <a:ea typeface="+mj-ea"/>
                <a:cs typeface="+mj-cs"/>
              </a:rPr>
              <a:t>, </a:t>
            </a:r>
            <a:r>
              <a:rPr lang="en-US" sz="1900" i="1" kern="1200" cap="none" spc="200" baseline="0" dirty="0">
                <a:solidFill>
                  <a:srgbClr val="262626"/>
                </a:solidFill>
                <a:latin typeface="+mj-lt"/>
                <a:ea typeface="+mj-ea"/>
                <a:cs typeface="+mj-cs"/>
              </a:rPr>
              <a:t>droit</a:t>
            </a:r>
            <a:r>
              <a:rPr lang="en-US" sz="1900" kern="1200" cap="none" spc="200" baseline="0" dirty="0">
                <a:solidFill>
                  <a:srgbClr val="262626"/>
                </a:solidFill>
                <a:latin typeface="+mj-lt"/>
                <a:ea typeface="+mj-ea"/>
                <a:cs typeface="+mj-cs"/>
              </a:rPr>
              <a:t>, </a:t>
            </a:r>
            <a:r>
              <a:rPr lang="en-US" sz="1900" i="1" kern="1200" cap="none" spc="200" baseline="0" dirty="0" err="1">
                <a:solidFill>
                  <a:srgbClr val="262626"/>
                </a:solidFill>
                <a:latin typeface="+mj-lt"/>
                <a:ea typeface="+mj-ea"/>
                <a:cs typeface="+mj-cs"/>
              </a:rPr>
              <a:t>direito</a:t>
            </a:r>
            <a:r>
              <a:rPr lang="en-US" sz="1900" kern="1200" cap="none" spc="200" baseline="0" dirty="0">
                <a:solidFill>
                  <a:srgbClr val="262626"/>
                </a:solidFill>
                <a:latin typeface="+mj-lt"/>
                <a:ea typeface="+mj-ea"/>
                <a:cs typeface="+mj-cs"/>
              </a:rPr>
              <a:t>, etc.</a:t>
            </a:r>
          </a:p>
        </p:txBody>
      </p:sp>
    </p:spTree>
    <p:extLst>
      <p:ext uri="{BB962C8B-B14F-4D97-AF65-F5344CB8AC3E}">
        <p14:creationId xmlns:p14="http://schemas.microsoft.com/office/powerpoint/2010/main" val="4198532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4167985-D6E9-40FF-97C0-4B6D373E85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0051" y="480060"/>
            <a:ext cx="8183899" cy="3470148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en-US" sz="1350" dirty="0">
              <a:solidFill>
                <a:srgbClr val="FFFFFF"/>
              </a:solidFill>
              <a:latin typeface="Gill Sans MT" panose="020B0502020104020203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8801362-349C-44BE-BEF6-8E926E1D38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4647" y="603504"/>
            <a:ext cx="7934706" cy="322326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en-US" sz="1350">
              <a:solidFill>
                <a:srgbClr val="FFFFFF"/>
              </a:solidFill>
              <a:latin typeface="Gill Sans MT" panose="020B0502020104020203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C149B69-53C2-FD49-BDAE-7D7C76FCB3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047" y="966978"/>
            <a:ext cx="7228833" cy="2504477"/>
          </a:xfrm>
          <a:ln>
            <a:noFill/>
          </a:ln>
        </p:spPr>
        <p:txBody>
          <a:bodyPr vert="horz" lIns="205740" tIns="137160" rIns="205740" bIns="137160" rtlCol="0" anchor="ctr" anchorCtr="1">
            <a:normAutofit/>
          </a:bodyPr>
          <a:lstStyle/>
          <a:p>
            <a:r>
              <a:rPr lang="en-US" sz="1800" b="1" dirty="0"/>
              <a:t>1. O </a:t>
            </a:r>
            <a:r>
              <a:rPr lang="en-US" sz="1800" b="1" dirty="0" err="1"/>
              <a:t>direito</a:t>
            </a:r>
            <a:r>
              <a:rPr lang="en-US" sz="1800" b="1" dirty="0"/>
              <a:t>: </a:t>
            </a:r>
            <a:br>
              <a:rPr lang="en-US" sz="1800" dirty="0"/>
            </a:br>
            <a:br>
              <a:rPr lang="en-US" sz="1800" dirty="0"/>
            </a:br>
            <a:br>
              <a:rPr lang="en-US" sz="1800" dirty="0"/>
            </a:br>
            <a:r>
              <a:rPr lang="en-US" sz="1800" dirty="0"/>
              <a:t>	</a:t>
            </a:r>
            <a:br>
              <a:rPr lang="en-US" sz="1800" dirty="0"/>
            </a:br>
            <a:br>
              <a:rPr lang="en-US" sz="1800" dirty="0"/>
            </a:br>
            <a:r>
              <a:rPr lang="en-US" sz="1800" dirty="0"/>
              <a:t>1.2 </a:t>
            </a:r>
            <a:r>
              <a:rPr lang="en-US" sz="1800" dirty="0" err="1"/>
              <a:t>noção</a:t>
            </a:r>
            <a:r>
              <a:rPr lang="en-US" sz="1800" dirty="0"/>
              <a:t>, CLASSIFICAÇÃO e </a:t>
            </a:r>
            <a:r>
              <a:rPr lang="en-US" sz="1800" dirty="0" err="1"/>
              <a:t>caraterísticas</a:t>
            </a:r>
            <a:br>
              <a:rPr lang="en-US" sz="1800" dirty="0"/>
            </a:b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603565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4167985-D6E9-40FF-97C0-4B6D373E85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0051" y="480060"/>
            <a:ext cx="8183899" cy="3470148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8801362-349C-44BE-BEF6-8E926E1D38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4647" y="603504"/>
            <a:ext cx="7934706" cy="322326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C149B69-53C2-FD49-BDAE-7D7C76FCB3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047" y="966978"/>
            <a:ext cx="7228833" cy="2504477"/>
          </a:xfrm>
          <a:ln>
            <a:noFill/>
          </a:ln>
        </p:spPr>
        <p:txBody>
          <a:bodyPr vert="horz" lIns="205740" tIns="137160" rIns="205740" bIns="137160" rtlCol="0" anchor="ctr" anchorCtr="1">
            <a:normAutofit/>
          </a:bodyPr>
          <a:lstStyle/>
          <a:p>
            <a:r>
              <a:rPr lang="en-US" sz="1800" b="1" dirty="0" err="1"/>
              <a:t>Os</a:t>
            </a:r>
            <a:r>
              <a:rPr lang="en-US" sz="1800" b="1" dirty="0"/>
              <a:t> </a:t>
            </a:r>
            <a:r>
              <a:rPr lang="en-US" sz="1800" b="1" dirty="0" err="1"/>
              <a:t>vários</a:t>
            </a:r>
            <a:r>
              <a:rPr lang="en-US" sz="1800" b="1" dirty="0"/>
              <a:t> </a:t>
            </a:r>
            <a:r>
              <a:rPr lang="en-US" sz="1800" b="1" dirty="0" err="1"/>
              <a:t>sentidos</a:t>
            </a:r>
            <a:r>
              <a:rPr lang="en-US" sz="1800" b="1" dirty="0"/>
              <a:t> do </a:t>
            </a:r>
            <a:r>
              <a:rPr lang="en-US" sz="1800" b="1" dirty="0" err="1"/>
              <a:t>direito</a:t>
            </a:r>
            <a:r>
              <a:rPr lang="en-US" sz="1800" b="1" dirty="0"/>
              <a:t>: 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488499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EA3CC36C-210F-452E-B0C6-CAE94609D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686175"/>
            <a:ext cx="9144000" cy="1457325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en-US" sz="1350">
              <a:solidFill>
                <a:srgbClr val="FFFFFF"/>
              </a:solidFill>
              <a:latin typeface="Gill Sans MT" panose="020B0502020104020203"/>
            </a:endParaRPr>
          </a:p>
        </p:txBody>
      </p: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FD77E017-7BFF-4018-BF75-AF8C6DDF08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4000" cy="368888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en-US" sz="1350">
              <a:solidFill>
                <a:srgbClr val="FFFFFF"/>
              </a:solidFill>
              <a:latin typeface="Gill Sans MT" panose="020B0502020104020203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9EDB5D4-7439-FE42-93E4-E02E7D76A7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3352" y="3244343"/>
            <a:ext cx="5797296" cy="891540"/>
          </a:xfrm>
        </p:spPr>
        <p:txBody>
          <a:bodyPr vert="horz" lIns="137160" tIns="137160" rIns="137160" bIns="137160" rtlCol="0" anchor="ctr" anchorCtr="1">
            <a:normAutofit/>
          </a:bodyPr>
          <a:lstStyle/>
          <a:p>
            <a:r>
              <a:rPr lang="en-US" sz="2100"/>
              <a:t>Aceções do direito</a:t>
            </a:r>
          </a:p>
        </p:txBody>
      </p:sp>
      <p:graphicFrame>
        <p:nvGraphicFramePr>
          <p:cNvPr id="7" name="CaixaDeTexto 4">
            <a:extLst>
              <a:ext uri="{FF2B5EF4-FFF2-40B4-BE49-F238E27FC236}">
                <a16:creationId xmlns:a16="http://schemas.microsoft.com/office/drawing/2014/main" id="{3B6356B5-D791-472D-A853-09BB543A56CF}"/>
              </a:ext>
            </a:extLst>
          </p:cNvPr>
          <p:cNvGraphicFramePr/>
          <p:nvPr/>
        </p:nvGraphicFramePr>
        <p:xfrm>
          <a:off x="691194" y="706100"/>
          <a:ext cx="7755494" cy="20912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32300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2EF697-9CA1-BE43-B301-0A791A4C70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0150" y="949172"/>
            <a:ext cx="6743700" cy="1234440"/>
          </a:xfrm>
        </p:spPr>
        <p:txBody>
          <a:bodyPr>
            <a:normAutofit/>
          </a:bodyPr>
          <a:lstStyle/>
          <a:p>
            <a:r>
              <a:rPr lang="pt-PT" dirty="0"/>
              <a:t>Sentido normativo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766B15B-E3B1-244B-92BC-6C22937094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21396" y="2959888"/>
            <a:ext cx="5101209" cy="1497812"/>
          </a:xfrm>
        </p:spPr>
        <p:txBody>
          <a:bodyPr>
            <a:noAutofit/>
          </a:bodyPr>
          <a:lstStyle/>
          <a:p>
            <a:r>
              <a:rPr lang="pt-PT" sz="1275" b="1" dirty="0"/>
              <a:t>Corresponde à norma, conjunto de normas jurídicas, conjunto de princípios jurídicos ou ao ordenamento jurídico em geral.</a:t>
            </a:r>
          </a:p>
          <a:p>
            <a:endParaRPr lang="pt-PT" sz="1275" b="1" dirty="0"/>
          </a:p>
          <a:p>
            <a:r>
              <a:rPr lang="pt-PT" sz="1275" b="1" dirty="0"/>
              <a:t>É neste sentido que se fala no Direito Português, no Direito Internacional ou no Direito da Saúde, por exemplo.</a:t>
            </a:r>
          </a:p>
        </p:txBody>
      </p:sp>
    </p:spTree>
    <p:extLst>
      <p:ext uri="{BB962C8B-B14F-4D97-AF65-F5344CB8AC3E}">
        <p14:creationId xmlns:p14="http://schemas.microsoft.com/office/powerpoint/2010/main" val="3138998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5FF5D4-6EDD-BD45-AAFC-F76F7C59B9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124" y="1138865"/>
            <a:ext cx="3371249" cy="850980"/>
          </a:xfrm>
        </p:spPr>
        <p:txBody>
          <a:bodyPr/>
          <a:lstStyle/>
          <a:p>
            <a:r>
              <a:rPr lang="pt-PT" dirty="0"/>
              <a:t>Sentido objetivo</a:t>
            </a:r>
          </a:p>
        </p:txBody>
      </p:sp>
      <p:sp>
        <p:nvSpPr>
          <p:cNvPr id="3" name="Marcador de Posição da Imagem 2">
            <a:extLst>
              <a:ext uri="{FF2B5EF4-FFF2-40B4-BE49-F238E27FC236}">
                <a16:creationId xmlns:a16="http://schemas.microsoft.com/office/drawing/2014/main" id="{48D6E761-CE5A-7B45-A885-277C16E99947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405BC774-11E7-744D-B1F6-CFF6F08BD1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18714" y="2571751"/>
            <a:ext cx="2846070" cy="2197796"/>
          </a:xfrm>
        </p:spPr>
        <p:txBody>
          <a:bodyPr>
            <a:noAutofit/>
          </a:bodyPr>
          <a:lstStyle/>
          <a:p>
            <a:r>
              <a:rPr lang="pt-PT" sz="1275" b="1" dirty="0"/>
              <a:t>Significa aquilo que é justo, a própria coisa justa. É o objeto, o conteúdo ou o âmbito do direito em sentido normativo.</a:t>
            </a:r>
          </a:p>
          <a:p>
            <a:endParaRPr lang="pt-PT" sz="1275" b="1" dirty="0"/>
          </a:p>
          <a:p>
            <a:r>
              <a:rPr lang="pt-PT" sz="1275" b="1" dirty="0"/>
              <a:t>É neste sentido que se refere o direito de propriedade como o direito que, em geral, os proprietários têm sobre as coisas que lhes pertencem.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0815838C-9C04-8245-B6E6-9D0E720A2424}"/>
              </a:ext>
            </a:extLst>
          </p:cNvPr>
          <p:cNvSpPr/>
          <p:nvPr/>
        </p:nvSpPr>
        <p:spPr>
          <a:xfrm>
            <a:off x="4708663" y="1564355"/>
            <a:ext cx="4435337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/>
            <a:r>
              <a:rPr lang="pt-PT" sz="1350" b="1" u="sng" dirty="0">
                <a:solidFill>
                  <a:srgbClr val="000000"/>
                </a:solidFill>
                <a:latin typeface="Gill Sans MT" panose="020B0502020104020203"/>
              </a:rPr>
              <a:t>Código Civil</a:t>
            </a:r>
          </a:p>
          <a:p>
            <a:pPr defTabSz="342900"/>
            <a:endParaRPr lang="pt-PT" sz="1350" b="1" dirty="0">
              <a:solidFill>
                <a:srgbClr val="000000"/>
              </a:solidFill>
              <a:latin typeface="Gill Sans MT" panose="020B0502020104020203"/>
            </a:endParaRPr>
          </a:p>
          <a:p>
            <a:pPr defTabSz="342900"/>
            <a:r>
              <a:rPr lang="pt-PT" sz="1350" b="1" dirty="0">
                <a:solidFill>
                  <a:srgbClr val="000000"/>
                </a:solidFill>
                <a:latin typeface="Gill Sans MT" panose="020B0502020104020203"/>
              </a:rPr>
              <a:t>Capítulo I </a:t>
            </a:r>
          </a:p>
          <a:p>
            <a:pPr defTabSz="342900"/>
            <a:r>
              <a:rPr lang="pt-PT" sz="1350" i="1" dirty="0">
                <a:solidFill>
                  <a:srgbClr val="000000"/>
                </a:solidFill>
                <a:latin typeface="Gill Sans MT" panose="020B0502020104020203"/>
              </a:rPr>
              <a:t>Compra e venda</a:t>
            </a:r>
          </a:p>
          <a:p>
            <a:pPr defTabSz="342900"/>
            <a:r>
              <a:rPr lang="pt-PT" sz="1350" b="1" dirty="0">
                <a:solidFill>
                  <a:srgbClr val="000000"/>
                </a:solidFill>
                <a:latin typeface="Gill Sans MT" panose="020B0502020104020203"/>
              </a:rPr>
              <a:t>Secção I </a:t>
            </a:r>
          </a:p>
          <a:p>
            <a:pPr defTabSz="342900"/>
            <a:r>
              <a:rPr lang="pt-PT" sz="1350" i="1" dirty="0">
                <a:solidFill>
                  <a:srgbClr val="000000"/>
                </a:solidFill>
                <a:latin typeface="Gill Sans MT" panose="020B0502020104020203"/>
              </a:rPr>
              <a:t>Disposições gerais</a:t>
            </a:r>
          </a:p>
          <a:p>
            <a:pPr defTabSz="342900"/>
            <a:r>
              <a:rPr lang="pt-PT" sz="1350" b="1" dirty="0">
                <a:solidFill>
                  <a:srgbClr val="000000"/>
                </a:solidFill>
                <a:latin typeface="Gill Sans MT" panose="020B0502020104020203"/>
              </a:rPr>
              <a:t>Artigo 874.º </a:t>
            </a:r>
          </a:p>
          <a:p>
            <a:pPr defTabSz="342900"/>
            <a:r>
              <a:rPr lang="pt-PT" sz="1350" i="1" dirty="0">
                <a:solidFill>
                  <a:srgbClr val="000000"/>
                </a:solidFill>
                <a:latin typeface="Gill Sans MT" panose="020B0502020104020203"/>
              </a:rPr>
              <a:t>(Noção)</a:t>
            </a:r>
          </a:p>
          <a:p>
            <a:pPr defTabSz="342900"/>
            <a:r>
              <a:rPr lang="pt-PT" sz="1350" i="1" dirty="0">
                <a:solidFill>
                  <a:srgbClr val="000000"/>
                </a:solidFill>
                <a:latin typeface="Gill Sans MT" panose="020B0502020104020203"/>
              </a:rPr>
              <a:t>Compra e venda é o contrato pelo qual se transmite a propriedade de uma coisa, ou outro direito, mediante um preço.</a:t>
            </a:r>
          </a:p>
        </p:txBody>
      </p:sp>
    </p:spTree>
    <p:extLst>
      <p:ext uri="{BB962C8B-B14F-4D97-AF65-F5344CB8AC3E}">
        <p14:creationId xmlns:p14="http://schemas.microsoft.com/office/powerpoint/2010/main" val="2031878773"/>
      </p:ext>
    </p:extLst>
  </p:cSld>
  <p:clrMapOvr>
    <a:masterClrMapping/>
  </p:clrMapOvr>
  <p:transition spd="slow"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ângulo 3"/>
          <p:cNvSpPr/>
          <p:nvPr/>
        </p:nvSpPr>
        <p:spPr>
          <a:xfrm>
            <a:off x="1205948" y="722908"/>
            <a:ext cx="2374118" cy="3697685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  <a:spcAft>
                <a:spcPts val="450"/>
              </a:spcAft>
            </a:pPr>
            <a:r>
              <a:rPr lang="en-US" sz="2550" b="1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Conteúdo</a:t>
            </a:r>
            <a:r>
              <a:rPr lang="en-US" sz="255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550" b="1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programático</a:t>
            </a:r>
            <a:endParaRPr lang="en-US" sz="2550" b="1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Rectângulo 4"/>
          <p:cNvSpPr/>
          <p:nvPr/>
        </p:nvSpPr>
        <p:spPr>
          <a:xfrm>
            <a:off x="3942018" y="573529"/>
            <a:ext cx="3587495" cy="3847064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2250" b="1" dirty="0">
                <a:solidFill>
                  <a:schemeClr val="tx2"/>
                </a:solidFill>
              </a:rPr>
              <a:t>1. O DIREITO</a:t>
            </a:r>
            <a:endParaRPr lang="en-US" sz="2250" i="1" dirty="0"/>
          </a:p>
          <a:p>
            <a:pPr>
              <a:lnSpc>
                <a:spcPct val="90000"/>
              </a:lnSpc>
              <a:spcAft>
                <a:spcPts val="450"/>
              </a:spcAft>
            </a:pPr>
            <a:endParaRPr lang="en-US" sz="1650" dirty="0"/>
          </a:p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1650" b="1" dirty="0">
                <a:solidFill>
                  <a:schemeClr val="tx2"/>
                </a:solidFill>
              </a:rPr>
              <a:t>1.1 </a:t>
            </a:r>
            <a:r>
              <a:rPr lang="en-US" sz="1650" b="1" dirty="0" err="1">
                <a:solidFill>
                  <a:schemeClr val="tx2"/>
                </a:solidFill>
              </a:rPr>
              <a:t>Razão</a:t>
            </a:r>
            <a:r>
              <a:rPr lang="en-US" sz="1650" b="1" dirty="0">
                <a:solidFill>
                  <a:schemeClr val="tx2"/>
                </a:solidFill>
              </a:rPr>
              <a:t> de ser do </a:t>
            </a:r>
            <a:r>
              <a:rPr lang="en-US" sz="1650" b="1" dirty="0" err="1">
                <a:solidFill>
                  <a:schemeClr val="tx2"/>
                </a:solidFill>
              </a:rPr>
              <a:t>Direito</a:t>
            </a:r>
            <a:endParaRPr lang="en-US" sz="1650" b="1" dirty="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  <a:spcAft>
                <a:spcPts val="450"/>
              </a:spcAft>
            </a:pPr>
            <a:endParaRPr lang="en-US" sz="1650" b="1" dirty="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1650" b="1" dirty="0">
                <a:solidFill>
                  <a:schemeClr val="tx2"/>
                </a:solidFill>
              </a:rPr>
              <a:t>1.2 </a:t>
            </a:r>
            <a:r>
              <a:rPr lang="en-US" sz="1650" b="1" dirty="0" err="1">
                <a:solidFill>
                  <a:schemeClr val="tx2"/>
                </a:solidFill>
              </a:rPr>
              <a:t>Noção</a:t>
            </a:r>
            <a:r>
              <a:rPr lang="en-US" sz="1650" b="1" dirty="0">
                <a:solidFill>
                  <a:schemeClr val="tx2"/>
                </a:solidFill>
              </a:rPr>
              <a:t>, </a:t>
            </a:r>
            <a:r>
              <a:rPr lang="en-US" sz="1650" b="1" dirty="0" err="1">
                <a:solidFill>
                  <a:schemeClr val="tx2"/>
                </a:solidFill>
              </a:rPr>
              <a:t>classificação</a:t>
            </a:r>
            <a:r>
              <a:rPr lang="en-US" sz="1650" b="1" dirty="0">
                <a:solidFill>
                  <a:schemeClr val="tx2"/>
                </a:solidFill>
              </a:rPr>
              <a:t> e </a:t>
            </a:r>
            <a:r>
              <a:rPr lang="en-US" sz="1650" b="1" dirty="0" err="1">
                <a:solidFill>
                  <a:schemeClr val="tx2"/>
                </a:solidFill>
              </a:rPr>
              <a:t>caraterísticas</a:t>
            </a:r>
            <a:br>
              <a:rPr lang="en-US" sz="1650" b="1" dirty="0">
                <a:solidFill>
                  <a:schemeClr val="tx2"/>
                </a:solidFill>
              </a:rPr>
            </a:br>
            <a:endParaRPr lang="en-US" sz="1650" b="1" dirty="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1650" b="1" dirty="0">
                <a:solidFill>
                  <a:schemeClr val="tx2"/>
                </a:solidFill>
              </a:rPr>
              <a:t>1.3 A </a:t>
            </a:r>
            <a:r>
              <a:rPr lang="en-US" sz="1650" b="1" dirty="0" err="1">
                <a:solidFill>
                  <a:schemeClr val="tx2"/>
                </a:solidFill>
              </a:rPr>
              <a:t>legitimação</a:t>
            </a:r>
            <a:r>
              <a:rPr lang="en-US" sz="1650" b="1" dirty="0">
                <a:solidFill>
                  <a:schemeClr val="tx2"/>
                </a:solidFill>
              </a:rPr>
              <a:t> material do </a:t>
            </a:r>
            <a:r>
              <a:rPr lang="en-US" sz="1650" b="1" dirty="0" err="1">
                <a:solidFill>
                  <a:schemeClr val="tx2"/>
                </a:solidFill>
              </a:rPr>
              <a:t>Direito</a:t>
            </a:r>
            <a:endParaRPr lang="en-US" sz="165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51515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EACFB92-513D-6248-BF43-B2181C9D64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3899" y="1867713"/>
            <a:ext cx="4201787" cy="1408078"/>
          </a:xfrm>
        </p:spPr>
        <p:txBody>
          <a:bodyPr>
            <a:normAutofit/>
          </a:bodyPr>
          <a:lstStyle/>
          <a:p>
            <a:r>
              <a:rPr lang="pt-PT" dirty="0"/>
              <a:t>Sentido subjetivo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65040EF-32B8-46F3-823C-6BA3A49A77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50992" y="0"/>
            <a:ext cx="3493008" cy="5143500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en-US" sz="1350">
              <a:solidFill>
                <a:srgbClr val="FFFFFF"/>
              </a:solidFill>
              <a:latin typeface="Gill Sans MT" panose="020B0502020104020203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E102C46-C9B3-4249-8937-DF3191C7AD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7405" y="1629950"/>
            <a:ext cx="2742839" cy="1883601"/>
          </a:xfrm>
        </p:spPr>
        <p:txBody>
          <a:bodyPr anchor="ctr">
            <a:normAutofit/>
          </a:bodyPr>
          <a:lstStyle/>
          <a:p>
            <a:r>
              <a:rPr lang="pt-PT" dirty="0">
                <a:solidFill>
                  <a:schemeClr val="bg1">
                    <a:lumMod val="75000"/>
                    <a:lumOff val="25000"/>
                  </a:schemeClr>
                </a:solidFill>
              </a:rPr>
              <a:t>O poder ou a faculdade jurídica reconhecida a um determinado sujeito, ou seja, uma faculdade de agir ao abrigo de uma norma jurídica relativamente a uma certa coisa ou pessoa.</a:t>
            </a:r>
          </a:p>
        </p:txBody>
      </p:sp>
    </p:spTree>
    <p:extLst>
      <p:ext uri="{BB962C8B-B14F-4D97-AF65-F5344CB8AC3E}">
        <p14:creationId xmlns:p14="http://schemas.microsoft.com/office/powerpoint/2010/main" val="42359221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C9B0C4-D5DA-9B4F-B454-4C38E22650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3352" y="723519"/>
            <a:ext cx="5797296" cy="891540"/>
          </a:xfrm>
        </p:spPr>
        <p:txBody>
          <a:bodyPr>
            <a:normAutofit/>
          </a:bodyPr>
          <a:lstStyle/>
          <a:p>
            <a:r>
              <a:rPr lang="pt-PT" dirty="0"/>
              <a:t>Saber jurídico</a:t>
            </a:r>
          </a:p>
        </p:txBody>
      </p:sp>
      <p:graphicFrame>
        <p:nvGraphicFramePr>
          <p:cNvPr id="5" name="Marcador de Posição de Conteúdo 2">
            <a:extLst>
              <a:ext uri="{FF2B5EF4-FFF2-40B4-BE49-F238E27FC236}">
                <a16:creationId xmlns:a16="http://schemas.microsoft.com/office/drawing/2014/main" id="{917CAA17-B020-4D3C-9629-411BC1DC16B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38273433"/>
              </p:ext>
            </p:extLst>
          </p:nvPr>
        </p:nvGraphicFramePr>
        <p:xfrm>
          <a:off x="723901" y="1978819"/>
          <a:ext cx="7696200" cy="23264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631011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149B69-53C2-FD49-BDAE-7D7C76FCB3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3942" y="741555"/>
            <a:ext cx="4416566" cy="3973568"/>
          </a:xfrm>
          <a:noFill/>
          <a:ln>
            <a:noFill/>
          </a:ln>
        </p:spPr>
        <p:txBody>
          <a:bodyPr vert="horz" wrap="square" lIns="274320" tIns="182880" rIns="274320" bIns="182880" rtlCol="0" anchor="ctr" anchorCtr="1">
            <a:normAutofit/>
          </a:bodyPr>
          <a:lstStyle/>
          <a:p>
            <a:pPr algn="l" defTabSz="914400"/>
            <a:br>
              <a:rPr lang="en-US" sz="900" b="1" kern="1200" cap="all" spc="200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900" b="1" kern="1200" cap="all" spc="200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900" b="1" kern="1200" cap="all" spc="200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900" b="1" kern="1200" cap="all" spc="200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	</a:t>
            </a:r>
            <a:br>
              <a:rPr lang="en-US" sz="900" b="1" kern="1200" cap="all" spc="200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2400" b="1" kern="1200" cap="all" spc="200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2200" b="1" kern="1200" cap="all" spc="200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2. </a:t>
            </a:r>
            <a:r>
              <a:rPr lang="en-US" sz="2200" b="1" kern="1200" cap="all" spc="200" baseline="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noção</a:t>
            </a:r>
            <a:r>
              <a:rPr lang="en-US" sz="2200" b="1" kern="1200" cap="all" spc="200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, </a:t>
            </a:r>
            <a:r>
              <a:rPr lang="en-US" sz="2400" b="1" dirty="0" err="1">
                <a:solidFill>
                  <a:schemeClr val="tx1"/>
                </a:solidFill>
              </a:rPr>
              <a:t>classificação</a:t>
            </a:r>
            <a:r>
              <a:rPr lang="en-US" sz="2200" b="1" kern="1200" cap="all" spc="200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e </a:t>
            </a:r>
            <a:r>
              <a:rPr lang="en-US" sz="2200" b="1" kern="1200" cap="all" spc="200" baseline="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caraterísticas</a:t>
            </a:r>
            <a:r>
              <a:rPr lang="en-US" sz="2200" b="1" kern="1200" cap="all" spc="200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do DIREITO:</a:t>
            </a:r>
            <a:br>
              <a:rPr lang="en-US" sz="2400" b="1" kern="1200" cap="all" spc="200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900" b="1" kern="1200" cap="all" spc="200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900" b="1" kern="1200" cap="all" spc="200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900" b="1" kern="1200" cap="all" spc="200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900" b="1" kern="1200" cap="all" spc="200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900" b="1" kern="1200" cap="all" spc="200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900" b="1" kern="1200" cap="all" spc="200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900" b="1" kern="1200" cap="all" spc="200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900" b="1" kern="1200" cap="all" spc="200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1600" b="1" kern="1200" cap="all" spc="200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2.2. A TRIPLA DIMENSÃO DO </a:t>
            </a:r>
            <a:r>
              <a:rPr lang="en-US" sz="1600" b="1" kern="1200" cap="all" spc="200" baseline="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direito</a:t>
            </a:r>
            <a:endParaRPr lang="en-US" sz="1600" kern="1200" cap="all" spc="200" baseline="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4500667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>
            <a:extLst>
              <a:ext uri="{FF2B5EF4-FFF2-40B4-BE49-F238E27FC236}">
                <a16:creationId xmlns:a16="http://schemas.microsoft.com/office/drawing/2014/main" id="{BAC87F6E-526A-49B5-995D-42DB65659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3421" y="1082276"/>
            <a:ext cx="2978949" cy="2978948"/>
          </a:xfrm>
          <a:prstGeom prst="ellipse">
            <a:avLst/>
          </a:prstGeom>
          <a:solidFill>
            <a:srgbClr val="FFFFFF"/>
          </a:solidFill>
          <a:ln w="317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en-US" sz="1350">
              <a:solidFill>
                <a:srgbClr val="FFFFFF"/>
              </a:solidFill>
              <a:latin typeface="Gill Sans MT" panose="020B0502020104020203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4A47DCA-3D0E-9047-843E-D6969D4588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008" y="1189863"/>
            <a:ext cx="2763774" cy="276377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pt-PT" sz="2250" dirty="0">
                <a:solidFill>
                  <a:srgbClr val="FFFFFF"/>
                </a:solidFill>
              </a:rPr>
              <a:t>A tripla dimensão do direito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5436DB-4E8B-43A5-AE55-1C527B62E2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14057" y="598075"/>
            <a:ext cx="4450842" cy="3947351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en-US" sz="1350" dirty="0">
              <a:solidFill>
                <a:srgbClr val="FFFFFF"/>
              </a:solidFill>
              <a:latin typeface="Gill Sans MT" panose="020B0502020104020203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D65299F-028F-4AFC-B46A-8DB33E20F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37501" y="720090"/>
            <a:ext cx="4203954" cy="37033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en-US" sz="1350">
              <a:solidFill>
                <a:srgbClr val="FFFFFF"/>
              </a:solidFill>
              <a:latin typeface="Gill Sans MT" panose="020B0502020104020203"/>
            </a:endParaRP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F3E6CCCC-B662-2247-9E78-CA7FA92031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94663" y="1083564"/>
            <a:ext cx="3489630" cy="2976372"/>
          </a:xfrm>
        </p:spPr>
        <p:txBody>
          <a:bodyPr anchor="ctr">
            <a:normAutofit/>
          </a:bodyPr>
          <a:lstStyle/>
          <a:p>
            <a:r>
              <a:rPr lang="pt-PT" sz="1800" b="1" dirty="0">
                <a:solidFill>
                  <a:srgbClr val="404040"/>
                </a:solidFill>
              </a:rPr>
              <a:t>Facto, valor, norma </a:t>
            </a:r>
          </a:p>
          <a:p>
            <a:pPr marL="0" indent="0">
              <a:buNone/>
            </a:pPr>
            <a:r>
              <a:rPr lang="pt-PT" sz="1600" i="1" dirty="0">
                <a:solidFill>
                  <a:srgbClr val="404040"/>
                </a:solidFill>
              </a:rPr>
              <a:t>Teoria tridimensional do direito </a:t>
            </a:r>
            <a:r>
              <a:rPr lang="pt-PT" sz="1600" dirty="0">
                <a:solidFill>
                  <a:srgbClr val="404040"/>
                </a:solidFill>
              </a:rPr>
              <a:t>(Miguel </a:t>
            </a:r>
            <a:r>
              <a:rPr lang="pt-PT" sz="1600" dirty="0" err="1">
                <a:solidFill>
                  <a:srgbClr val="404040"/>
                </a:solidFill>
              </a:rPr>
              <a:t>Reale</a:t>
            </a:r>
            <a:r>
              <a:rPr lang="pt-PT" sz="1600" dirty="0">
                <a:solidFill>
                  <a:srgbClr val="404040"/>
                </a:solidFill>
              </a:rPr>
              <a:t>)</a:t>
            </a:r>
            <a:endParaRPr lang="pt-PT" sz="1600" b="1" dirty="0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921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D85F90-978D-8F44-8C03-24A5E8951C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3352" y="244366"/>
            <a:ext cx="5797296" cy="1039604"/>
          </a:xfrm>
          <a:prstGeom prst="ellipse">
            <a:avLst/>
          </a:prstGeom>
        </p:spPr>
        <p:txBody>
          <a:bodyPr>
            <a:noAutofit/>
          </a:bodyPr>
          <a:lstStyle/>
          <a:p>
            <a:r>
              <a:rPr lang="pt-PT" sz="1400" b="1" dirty="0"/>
              <a:t>Facto</a:t>
            </a:r>
            <a:br>
              <a:rPr lang="pt-PT" sz="1400" b="1" dirty="0"/>
            </a:br>
            <a:br>
              <a:rPr lang="pt-PT" sz="1400" b="1" dirty="0"/>
            </a:br>
            <a:r>
              <a:rPr lang="pt-PT" sz="1400" b="1" dirty="0"/>
              <a:t>Valor</a:t>
            </a:r>
            <a:br>
              <a:rPr lang="pt-PT" sz="1400" b="1" dirty="0"/>
            </a:br>
            <a:br>
              <a:rPr lang="pt-PT" sz="1400" b="1" dirty="0"/>
            </a:br>
            <a:r>
              <a:rPr lang="pt-PT" sz="1400" b="1" dirty="0"/>
              <a:t>norma</a:t>
            </a:r>
          </a:p>
        </p:txBody>
      </p:sp>
      <p:graphicFrame>
        <p:nvGraphicFramePr>
          <p:cNvPr id="23" name="Marcador de Posição de Conteúdo 2">
            <a:extLst>
              <a:ext uri="{FF2B5EF4-FFF2-40B4-BE49-F238E27FC236}">
                <a16:creationId xmlns:a16="http://schemas.microsoft.com/office/drawing/2014/main" id="{4363EB71-45D7-4374-AC3D-9CD38990296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95750042"/>
              </p:ext>
            </p:extLst>
          </p:nvPr>
        </p:nvGraphicFramePr>
        <p:xfrm>
          <a:off x="723900" y="1466193"/>
          <a:ext cx="7696200" cy="35078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70782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4167985-D6E9-40FF-97C0-4B6D373E85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0051" y="480060"/>
            <a:ext cx="8183899" cy="3470148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en-US" sz="1350" dirty="0">
              <a:solidFill>
                <a:srgbClr val="FFFFFF"/>
              </a:solidFill>
              <a:latin typeface="Gill Sans MT" panose="020B0502020104020203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8801362-349C-44BE-BEF6-8E926E1D38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4647" y="603504"/>
            <a:ext cx="7934706" cy="322326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en-US" sz="1350">
              <a:solidFill>
                <a:srgbClr val="FFFFFF"/>
              </a:solidFill>
              <a:latin typeface="Gill Sans MT" panose="020B0502020104020203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AC00679-9F58-7B4D-9472-03C7348DE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047" y="966978"/>
            <a:ext cx="7228832" cy="2504477"/>
          </a:xfrm>
          <a:ln>
            <a:noFill/>
          </a:ln>
        </p:spPr>
        <p:txBody>
          <a:bodyPr vert="horz" lIns="205740" tIns="137160" rIns="205740" bIns="137160" rtlCol="0" anchor="ctr" anchorCtr="1">
            <a:normAutofit/>
          </a:bodyPr>
          <a:lstStyle/>
          <a:p>
            <a:r>
              <a:rPr lang="en-US" sz="1800" dirty="0" err="1"/>
              <a:t>Aceitando</a:t>
            </a:r>
            <a:r>
              <a:rPr lang="en-US" sz="1800" dirty="0"/>
              <a:t> </a:t>
            </a:r>
            <a:r>
              <a:rPr lang="en-US" sz="1800" dirty="0" err="1"/>
              <a:t>uma</a:t>
            </a:r>
            <a:r>
              <a:rPr lang="en-US" sz="1800" dirty="0"/>
              <a:t> </a:t>
            </a:r>
            <a:r>
              <a:rPr lang="en-US" sz="1800" dirty="0" err="1"/>
              <a:t>tríplice</a:t>
            </a:r>
            <a:r>
              <a:rPr lang="en-US" sz="1800" dirty="0"/>
              <a:t> </a:t>
            </a:r>
            <a:r>
              <a:rPr lang="en-US" sz="1800" dirty="0" err="1"/>
              <a:t>dimensão</a:t>
            </a:r>
            <a:r>
              <a:rPr lang="en-US" sz="1800" dirty="0"/>
              <a:t> do </a:t>
            </a:r>
            <a:r>
              <a:rPr lang="en-US" sz="1800" dirty="0" err="1"/>
              <a:t>direito</a:t>
            </a:r>
            <a:r>
              <a:rPr lang="en-US" sz="1800" dirty="0"/>
              <a:t> </a:t>
            </a:r>
            <a:r>
              <a:rPr lang="en-US" sz="1800" dirty="0" err="1"/>
              <a:t>é</a:t>
            </a:r>
            <a:r>
              <a:rPr lang="en-US" sz="1800" dirty="0"/>
              <a:t> de defender a </a:t>
            </a:r>
            <a:r>
              <a:rPr lang="en-US" sz="1800" dirty="0" err="1"/>
              <a:t>alteração</a:t>
            </a:r>
            <a:r>
              <a:rPr lang="en-US" sz="1800" dirty="0"/>
              <a:t> da </a:t>
            </a:r>
            <a:r>
              <a:rPr lang="en-US" sz="1800" dirty="0" err="1"/>
              <a:t>ordem</a:t>
            </a:r>
            <a:r>
              <a:rPr lang="en-US" sz="1800" dirty="0"/>
              <a:t> para: </a:t>
            </a:r>
            <a:br>
              <a:rPr lang="en-US" sz="1800" dirty="0"/>
            </a:br>
            <a:br>
              <a:rPr lang="en-US" sz="1800" dirty="0"/>
            </a:br>
            <a:r>
              <a:rPr lang="en-US" sz="1800" b="1" dirty="0"/>
              <a:t>Facto</a:t>
            </a:r>
            <a:br>
              <a:rPr lang="en-US" sz="1800" b="1" dirty="0"/>
            </a:br>
            <a:br>
              <a:rPr lang="en-US" sz="1800" b="1" dirty="0"/>
            </a:br>
            <a:r>
              <a:rPr lang="en-US" sz="1800" b="1" dirty="0"/>
              <a:t>Norma</a:t>
            </a:r>
            <a:br>
              <a:rPr lang="en-US" sz="1800" b="1" dirty="0"/>
            </a:br>
            <a:br>
              <a:rPr lang="en-US" sz="1800" b="1" dirty="0"/>
            </a:br>
            <a:r>
              <a:rPr lang="en-US" sz="1800" b="1" dirty="0"/>
              <a:t>Valor</a:t>
            </a:r>
          </a:p>
        </p:txBody>
      </p:sp>
    </p:spTree>
    <p:extLst>
      <p:ext uri="{BB962C8B-B14F-4D97-AF65-F5344CB8AC3E}">
        <p14:creationId xmlns:p14="http://schemas.microsoft.com/office/powerpoint/2010/main" val="27005460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33976D1-3430-450C-A978-87A9A6E8E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en-US" sz="1350">
              <a:solidFill>
                <a:srgbClr val="FFFFFF"/>
              </a:solidFill>
              <a:latin typeface="Gill Sans MT" panose="020B0502020104020203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D6AAC78-7D86-415A-ADC1-2B4748079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7260" y="936117"/>
            <a:ext cx="7269480" cy="32712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en-US" sz="1350">
              <a:solidFill>
                <a:srgbClr val="FFFFFF"/>
              </a:solidFill>
              <a:latin typeface="Gill Sans MT" panose="020B0502020104020203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2A658D9-F185-44F1-BA33-D50320D1D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6671" y="795528"/>
            <a:ext cx="7550658" cy="3552444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en-US" sz="1350">
              <a:solidFill>
                <a:srgbClr val="FFFFFF"/>
              </a:solidFill>
              <a:latin typeface="Gill Sans MT" panose="020B0502020104020203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AFCDCAA-0801-8B4C-A655-E028026FDA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3352" y="350564"/>
            <a:ext cx="5797296" cy="891540"/>
          </a:xfrm>
          <a:solidFill>
            <a:srgbClr val="FFFFFF"/>
          </a:solidFill>
        </p:spPr>
        <p:txBody>
          <a:bodyPr>
            <a:normAutofit/>
          </a:bodyPr>
          <a:lstStyle/>
          <a:p>
            <a:r>
              <a:rPr lang="pt-PT" dirty="0"/>
              <a:t>FACTO – norma – valor 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1EADE774-891A-EC4E-A351-689234CBE7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9683" y="1499135"/>
            <a:ext cx="6584634" cy="2615665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pt-PT" sz="1400" b="1" dirty="0">
                <a:solidFill>
                  <a:srgbClr val="404040"/>
                </a:solidFill>
              </a:rPr>
              <a:t>FACTO </a:t>
            </a:r>
            <a:r>
              <a:rPr lang="pt-PT" sz="1400" dirty="0">
                <a:solidFill>
                  <a:srgbClr val="404040"/>
                </a:solidFill>
              </a:rPr>
              <a:t>- O direito começa por eleger certos factos sociais como relevantes para serem passíveis de regulação jurídica.</a:t>
            </a:r>
          </a:p>
          <a:p>
            <a:pPr>
              <a:lnSpc>
                <a:spcPct val="90000"/>
              </a:lnSpc>
            </a:pPr>
            <a:endParaRPr lang="pt-PT" sz="1400" dirty="0">
              <a:solidFill>
                <a:srgbClr val="404040"/>
              </a:solidFill>
            </a:endParaRPr>
          </a:p>
          <a:p>
            <a:pPr>
              <a:lnSpc>
                <a:spcPct val="90000"/>
              </a:lnSpc>
            </a:pPr>
            <a:r>
              <a:rPr lang="pt-PT" sz="1400" b="1" dirty="0">
                <a:solidFill>
                  <a:srgbClr val="404040"/>
                </a:solidFill>
              </a:rPr>
              <a:t>NORMA </a:t>
            </a:r>
            <a:r>
              <a:rPr lang="pt-PT" sz="1400" dirty="0">
                <a:solidFill>
                  <a:srgbClr val="404040"/>
                </a:solidFill>
              </a:rPr>
              <a:t>- O direito regula os factos que considera juridicamente relevantes através da norma jurídica.</a:t>
            </a:r>
          </a:p>
          <a:p>
            <a:pPr>
              <a:lnSpc>
                <a:spcPct val="90000"/>
              </a:lnSpc>
            </a:pPr>
            <a:endParaRPr lang="pt-PT" sz="1400" dirty="0">
              <a:solidFill>
                <a:srgbClr val="404040"/>
              </a:solidFill>
            </a:endParaRPr>
          </a:p>
          <a:p>
            <a:pPr>
              <a:lnSpc>
                <a:spcPct val="90000"/>
              </a:lnSpc>
            </a:pPr>
            <a:r>
              <a:rPr lang="pt-PT" sz="1400" b="1" dirty="0">
                <a:solidFill>
                  <a:srgbClr val="404040"/>
                </a:solidFill>
              </a:rPr>
              <a:t>VALOR </a:t>
            </a:r>
            <a:r>
              <a:rPr lang="pt-PT" sz="1400" dirty="0">
                <a:solidFill>
                  <a:srgbClr val="404040"/>
                </a:solidFill>
              </a:rPr>
              <a:t>- O direito há-de implicar, não só formal, como também do ponto de vista material, que as suas normas sejam objeto de uma certa orientação em função de valores, de padrões axiológicos. Neste sentido, o acento tónico é colocado na valoração da norma e não na valoração do facto (que apenas releva ou não releva para o direito).</a:t>
            </a:r>
          </a:p>
        </p:txBody>
      </p:sp>
    </p:spTree>
    <p:extLst>
      <p:ext uri="{BB962C8B-B14F-4D97-AF65-F5344CB8AC3E}">
        <p14:creationId xmlns:p14="http://schemas.microsoft.com/office/powerpoint/2010/main" val="21012188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149B69-53C2-FD49-BDAE-7D7C76FCB3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3942" y="741555"/>
            <a:ext cx="4416566" cy="3973568"/>
          </a:xfrm>
          <a:noFill/>
          <a:ln>
            <a:noFill/>
          </a:ln>
        </p:spPr>
        <p:txBody>
          <a:bodyPr vert="horz" wrap="square" lIns="274320" tIns="182880" rIns="274320" bIns="182880" rtlCol="0" anchor="ctr" anchorCtr="1">
            <a:normAutofit/>
          </a:bodyPr>
          <a:lstStyle/>
          <a:p>
            <a:pPr algn="l" defTabSz="914400"/>
            <a:br>
              <a:rPr lang="en-US" sz="900" b="1" kern="1200" cap="all" spc="200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900" b="1" kern="1200" cap="all" spc="200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900" b="1" kern="1200" cap="all" spc="200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900" b="1" kern="1200" cap="all" spc="200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	</a:t>
            </a:r>
            <a:br>
              <a:rPr lang="en-US" sz="900" b="1" kern="1200" cap="all" spc="200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2400" b="1" kern="1200" cap="all" spc="200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2200" b="1" kern="1200" cap="all" spc="200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2. </a:t>
            </a:r>
            <a:r>
              <a:rPr lang="en-US" sz="2200" b="1" kern="1200" cap="all" spc="200" baseline="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noção</a:t>
            </a:r>
            <a:r>
              <a:rPr lang="en-US" sz="2200" b="1" kern="1200" cap="all" spc="200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, </a:t>
            </a:r>
            <a:r>
              <a:rPr lang="en-US" sz="2400" b="1" dirty="0" err="1">
                <a:solidFill>
                  <a:schemeClr val="tx1"/>
                </a:solidFill>
              </a:rPr>
              <a:t>classificação</a:t>
            </a:r>
            <a:r>
              <a:rPr lang="en-US" sz="2200" b="1" kern="1200" cap="all" spc="200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e </a:t>
            </a:r>
            <a:r>
              <a:rPr lang="en-US" sz="2200" b="1" kern="1200" cap="all" spc="200" baseline="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caraterísticas</a:t>
            </a:r>
            <a:r>
              <a:rPr lang="en-US" sz="2200" b="1" kern="1200" cap="all" spc="200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do DIREITO:</a:t>
            </a:r>
            <a:br>
              <a:rPr lang="en-US" sz="2400" b="1" kern="1200" cap="all" spc="200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900" b="1" kern="1200" cap="all" spc="200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900" b="1" kern="1200" cap="all" spc="200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900" b="1" kern="1200" cap="all" spc="200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900" b="1" kern="1200" cap="all" spc="200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900" b="1" kern="1200" cap="all" spc="200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900" b="1" kern="1200" cap="all" spc="200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900" b="1" kern="1200" cap="all" spc="200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900" b="1" kern="1200" cap="all" spc="200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1600" b="1" kern="1200" cap="all" spc="200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2.3. CARATERÍSTICAS DO </a:t>
            </a:r>
            <a:r>
              <a:rPr lang="en-US" sz="1600" b="1" kern="1200" cap="all" spc="200" baseline="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direito</a:t>
            </a:r>
            <a:endParaRPr lang="en-US" sz="1600" kern="1200" cap="all" spc="200" baseline="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4422890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AEFFFF2-9EB4-4B6C-B9F8-2BA3EF89A2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2302629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en-US" sz="1350">
              <a:solidFill>
                <a:srgbClr val="FFFFFF"/>
              </a:solidFill>
              <a:latin typeface="Gill Sans MT" panose="020B0502020104020203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D65299F-028F-4AFC-B46A-8DB33E20F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02629" y="0"/>
            <a:ext cx="6841371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en-US" sz="1350">
              <a:solidFill>
                <a:srgbClr val="FFFFFF"/>
              </a:solidFill>
              <a:latin typeface="Gill Sans MT" panose="020B0502020104020203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AC87F6E-526A-49B5-995D-42DB65659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067" y="1082276"/>
            <a:ext cx="2978949" cy="2978948"/>
          </a:xfrm>
          <a:prstGeom prst="ellipse">
            <a:avLst/>
          </a:prstGeom>
          <a:solidFill>
            <a:srgbClr val="FFFFFF"/>
          </a:solidFill>
          <a:ln w="317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en-US" sz="1350">
              <a:solidFill>
                <a:srgbClr val="FFFFFF"/>
              </a:solidFill>
              <a:latin typeface="Gill Sans MT" panose="020B0502020104020203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F9162BD-464C-F642-8533-32BD582D7A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5655" y="1189863"/>
            <a:ext cx="2763774" cy="2763774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 vert="horz" lIns="137160" tIns="137160" rIns="137160" bIns="137160" rtlCol="0" anchor="ctr">
            <a:normAutofit/>
          </a:bodyPr>
          <a:lstStyle/>
          <a:p>
            <a:r>
              <a:rPr lang="en-US" sz="1275">
                <a:solidFill>
                  <a:srgbClr val="FFFFFF"/>
                </a:solidFill>
              </a:rPr>
              <a:t>Características do direito: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DB2F126E-6D7B-3A4D-A5BE-8EDD0878A0C2}"/>
              </a:ext>
            </a:extLst>
          </p:cNvPr>
          <p:cNvSpPr txBox="1"/>
          <p:nvPr/>
        </p:nvSpPr>
        <p:spPr>
          <a:xfrm>
            <a:off x="4207823" y="915018"/>
            <a:ext cx="3990522" cy="3313464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pPr marL="214313" indent="-171450" defTabSz="685800">
              <a:spcBef>
                <a:spcPts val="750"/>
              </a:spcBef>
              <a:buClr>
                <a:srgbClr val="9BAFB5"/>
              </a:buClr>
              <a:buFont typeface="Arial" panose="020B0604020202020204" pitchFamily="34" charset="0"/>
              <a:buChar char="•"/>
            </a:pPr>
            <a:r>
              <a:rPr lang="en-US" sz="1500" dirty="0" err="1">
                <a:solidFill>
                  <a:srgbClr val="000000">
                    <a:lumMod val="85000"/>
                    <a:lumOff val="15000"/>
                  </a:srgbClr>
                </a:solidFill>
                <a:latin typeface="Gill Sans MT" panose="020B0502020104020203"/>
              </a:rPr>
              <a:t>Necessidade</a:t>
            </a:r>
            <a:endParaRPr lang="en-US" sz="1500" dirty="0">
              <a:solidFill>
                <a:srgbClr val="000000">
                  <a:lumMod val="85000"/>
                  <a:lumOff val="15000"/>
                </a:srgbClr>
              </a:solidFill>
              <a:latin typeface="Gill Sans MT" panose="020B0502020104020203"/>
            </a:endParaRPr>
          </a:p>
          <a:p>
            <a:pPr marL="214313" indent="-171450" defTabSz="685800">
              <a:spcBef>
                <a:spcPts val="750"/>
              </a:spcBef>
              <a:buClr>
                <a:srgbClr val="9BAFB5"/>
              </a:buClr>
              <a:buFont typeface="Arial" panose="020B0604020202020204" pitchFamily="34" charset="0"/>
              <a:buChar char="•"/>
            </a:pPr>
            <a:endParaRPr lang="en-US" sz="1500" dirty="0">
              <a:solidFill>
                <a:srgbClr val="000000">
                  <a:lumMod val="85000"/>
                  <a:lumOff val="15000"/>
                </a:srgbClr>
              </a:solidFill>
              <a:latin typeface="Gill Sans MT" panose="020B0502020104020203"/>
            </a:endParaRPr>
          </a:p>
          <a:p>
            <a:pPr marL="214313" indent="-171450" defTabSz="685800">
              <a:spcBef>
                <a:spcPts val="750"/>
              </a:spcBef>
              <a:buClr>
                <a:srgbClr val="9BAFB5"/>
              </a:buClr>
              <a:buFont typeface="Arial" panose="020B0604020202020204" pitchFamily="34" charset="0"/>
              <a:buChar char="•"/>
            </a:pPr>
            <a:r>
              <a:rPr lang="en-US" sz="1500" dirty="0" err="1">
                <a:solidFill>
                  <a:srgbClr val="000000">
                    <a:lumMod val="85000"/>
                    <a:lumOff val="15000"/>
                  </a:srgbClr>
                </a:solidFill>
                <a:latin typeface="Gill Sans MT" panose="020B0502020104020203"/>
              </a:rPr>
              <a:t>Alteridade</a:t>
            </a:r>
            <a:endParaRPr lang="en-US" sz="1500" dirty="0">
              <a:solidFill>
                <a:srgbClr val="000000">
                  <a:lumMod val="85000"/>
                  <a:lumOff val="15000"/>
                </a:srgbClr>
              </a:solidFill>
              <a:latin typeface="Gill Sans MT" panose="020B0502020104020203"/>
            </a:endParaRPr>
          </a:p>
          <a:p>
            <a:pPr marL="214313" indent="-171450" defTabSz="685800">
              <a:spcBef>
                <a:spcPts val="750"/>
              </a:spcBef>
              <a:buClr>
                <a:srgbClr val="9BAFB5"/>
              </a:buClr>
              <a:buFont typeface="Arial" panose="020B0604020202020204" pitchFamily="34" charset="0"/>
              <a:buChar char="•"/>
            </a:pPr>
            <a:endParaRPr lang="en-US" sz="1500" dirty="0">
              <a:solidFill>
                <a:srgbClr val="000000">
                  <a:lumMod val="85000"/>
                  <a:lumOff val="15000"/>
                </a:srgbClr>
              </a:solidFill>
              <a:latin typeface="Gill Sans MT" panose="020B0502020104020203"/>
            </a:endParaRPr>
          </a:p>
          <a:p>
            <a:pPr marL="214313" indent="-171450" defTabSz="685800">
              <a:spcBef>
                <a:spcPts val="750"/>
              </a:spcBef>
              <a:buClr>
                <a:srgbClr val="9BAFB5"/>
              </a:buClr>
              <a:buFont typeface="Arial" panose="020B0604020202020204" pitchFamily="34" charset="0"/>
              <a:buChar char="•"/>
            </a:pPr>
            <a:r>
              <a:rPr lang="en-US" sz="1500" dirty="0" err="1">
                <a:solidFill>
                  <a:srgbClr val="000000">
                    <a:lumMod val="85000"/>
                    <a:lumOff val="15000"/>
                  </a:srgbClr>
                </a:solidFill>
                <a:latin typeface="Gill Sans MT" panose="020B0502020104020203"/>
              </a:rPr>
              <a:t>Imperatividade</a:t>
            </a:r>
            <a:endParaRPr lang="en-US" sz="1500" dirty="0">
              <a:solidFill>
                <a:srgbClr val="000000">
                  <a:lumMod val="85000"/>
                  <a:lumOff val="15000"/>
                </a:srgbClr>
              </a:solidFill>
              <a:latin typeface="Gill Sans MT" panose="020B0502020104020203"/>
            </a:endParaRPr>
          </a:p>
          <a:p>
            <a:pPr marL="214313" indent="-171450" defTabSz="685800">
              <a:spcBef>
                <a:spcPts val="750"/>
              </a:spcBef>
              <a:buClr>
                <a:srgbClr val="9BAFB5"/>
              </a:buClr>
              <a:buFont typeface="Arial" panose="020B0604020202020204" pitchFamily="34" charset="0"/>
              <a:buChar char="•"/>
            </a:pPr>
            <a:endParaRPr lang="en-US" sz="1500" dirty="0">
              <a:solidFill>
                <a:srgbClr val="000000">
                  <a:lumMod val="85000"/>
                  <a:lumOff val="15000"/>
                </a:srgbClr>
              </a:solidFill>
              <a:latin typeface="Gill Sans MT" panose="020B0502020104020203"/>
            </a:endParaRPr>
          </a:p>
          <a:p>
            <a:pPr marL="214313" indent="-171450" defTabSz="685800">
              <a:spcBef>
                <a:spcPts val="750"/>
              </a:spcBef>
              <a:buClr>
                <a:srgbClr val="9BAFB5"/>
              </a:buClr>
              <a:buFont typeface="Arial" panose="020B0604020202020204" pitchFamily="34" charset="0"/>
              <a:buChar char="•"/>
            </a:pPr>
            <a:r>
              <a:rPr lang="en-US" sz="1500" dirty="0" err="1">
                <a:solidFill>
                  <a:srgbClr val="000000">
                    <a:lumMod val="85000"/>
                    <a:lumOff val="15000"/>
                  </a:srgbClr>
                </a:solidFill>
                <a:latin typeface="Gill Sans MT" panose="020B0502020104020203"/>
              </a:rPr>
              <a:t>Coercibilidade</a:t>
            </a:r>
            <a:endParaRPr lang="en-US" sz="1500" dirty="0">
              <a:solidFill>
                <a:srgbClr val="000000">
                  <a:lumMod val="85000"/>
                  <a:lumOff val="15000"/>
                </a:srgbClr>
              </a:solidFill>
              <a:latin typeface="Gill Sans MT" panose="020B0502020104020203"/>
            </a:endParaRPr>
          </a:p>
          <a:p>
            <a:pPr marL="214313" indent="-171450" defTabSz="685800">
              <a:spcBef>
                <a:spcPts val="750"/>
              </a:spcBef>
              <a:buClr>
                <a:srgbClr val="9BAFB5"/>
              </a:buClr>
              <a:buFont typeface="Arial" panose="020B0604020202020204" pitchFamily="34" charset="0"/>
              <a:buChar char="•"/>
            </a:pPr>
            <a:endParaRPr lang="en-US" sz="1500" dirty="0">
              <a:solidFill>
                <a:srgbClr val="000000">
                  <a:lumMod val="85000"/>
                  <a:lumOff val="15000"/>
                </a:srgbClr>
              </a:solidFill>
              <a:latin typeface="Gill Sans MT" panose="020B0502020104020203"/>
            </a:endParaRPr>
          </a:p>
          <a:p>
            <a:pPr marL="214313" indent="-171450" defTabSz="685800">
              <a:spcBef>
                <a:spcPts val="750"/>
              </a:spcBef>
              <a:buClr>
                <a:srgbClr val="9BAFB5"/>
              </a:buClr>
              <a:buFont typeface="Arial" panose="020B0604020202020204" pitchFamily="34" charset="0"/>
              <a:buChar char="•"/>
            </a:pPr>
            <a:r>
              <a:rPr lang="en-US" sz="1500" dirty="0" err="1">
                <a:solidFill>
                  <a:srgbClr val="000000">
                    <a:lumMod val="85000"/>
                    <a:lumOff val="15000"/>
                  </a:srgbClr>
                </a:solidFill>
                <a:latin typeface="Gill Sans MT" panose="020B0502020104020203"/>
              </a:rPr>
              <a:t>Exterioridade</a:t>
            </a:r>
            <a:endParaRPr lang="en-US" sz="1500" dirty="0">
              <a:solidFill>
                <a:srgbClr val="000000">
                  <a:lumMod val="85000"/>
                  <a:lumOff val="15000"/>
                </a:srgbClr>
              </a:solidFill>
              <a:latin typeface="Gill Sans MT" panose="020B0502020104020203"/>
            </a:endParaRPr>
          </a:p>
        </p:txBody>
      </p:sp>
    </p:spTree>
    <p:extLst>
      <p:ext uri="{BB962C8B-B14F-4D97-AF65-F5344CB8AC3E}">
        <p14:creationId xmlns:p14="http://schemas.microsoft.com/office/powerpoint/2010/main" val="3233544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04C6F20-8ED6-4F1A-8811-4062BFA838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501" y="480060"/>
            <a:ext cx="8186439" cy="3947351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en-US" sz="1350" dirty="0">
              <a:solidFill>
                <a:srgbClr val="FFFFFF"/>
              </a:solidFill>
              <a:latin typeface="Gill Sans MT" panose="020B0502020104020203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896B1FD-E4C5-42A7-A539-60C3AF43E9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1140" y="602075"/>
            <a:ext cx="7938875" cy="37033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en-US" sz="1350">
              <a:solidFill>
                <a:srgbClr val="FFFFFF"/>
              </a:solidFill>
              <a:latin typeface="Gill Sans MT" panose="020B0502020104020203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4B22280-8CAF-E941-8691-7D652C1F1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469" y="602075"/>
            <a:ext cx="7465832" cy="3645413"/>
          </a:xfrm>
          <a:noFill/>
          <a:ln>
            <a:noFill/>
          </a:ln>
        </p:spPr>
        <p:txBody>
          <a:bodyPr>
            <a:noAutofit/>
          </a:bodyPr>
          <a:lstStyle/>
          <a:p>
            <a:r>
              <a:rPr lang="pt-PT" sz="1275" b="1" cap="none" dirty="0">
                <a:solidFill>
                  <a:srgbClr val="1D2C31"/>
                </a:solidFill>
              </a:rPr>
              <a:t>NECESSIDADE</a:t>
            </a:r>
            <a:br>
              <a:rPr lang="pt-PT" sz="1275" cap="none" dirty="0">
                <a:solidFill>
                  <a:srgbClr val="1D2C31"/>
                </a:solidFill>
              </a:rPr>
            </a:br>
            <a:br>
              <a:rPr lang="pt-PT" sz="1275" cap="none" dirty="0">
                <a:solidFill>
                  <a:srgbClr val="1D2C31"/>
                </a:solidFill>
              </a:rPr>
            </a:br>
            <a:r>
              <a:rPr lang="pt-PT" sz="1275" cap="none" dirty="0">
                <a:solidFill>
                  <a:srgbClr val="1D2C31"/>
                </a:solidFill>
              </a:rPr>
              <a:t>A exigência da ordem jurídica para a sobrevivência da sociedade</a:t>
            </a:r>
            <a:br>
              <a:rPr lang="pt-PT" sz="1275" cap="none" dirty="0">
                <a:solidFill>
                  <a:srgbClr val="1D2C31"/>
                </a:solidFill>
              </a:rPr>
            </a:br>
            <a:br>
              <a:rPr lang="pt-PT" sz="1275" cap="none" dirty="0">
                <a:solidFill>
                  <a:srgbClr val="1D2C31"/>
                </a:solidFill>
              </a:rPr>
            </a:br>
            <a:r>
              <a:rPr lang="pt-PT" sz="1275" b="1" cap="none" dirty="0">
                <a:solidFill>
                  <a:srgbClr val="1D2C31"/>
                </a:solidFill>
              </a:rPr>
              <a:t>ALTERIDADE</a:t>
            </a:r>
            <a:br>
              <a:rPr lang="pt-PT" sz="1275" cap="none" dirty="0">
                <a:solidFill>
                  <a:srgbClr val="1D2C31"/>
                </a:solidFill>
              </a:rPr>
            </a:br>
            <a:br>
              <a:rPr lang="pt-PT" sz="1275" cap="none" dirty="0">
                <a:solidFill>
                  <a:srgbClr val="1D2C31"/>
                </a:solidFill>
              </a:rPr>
            </a:br>
            <a:r>
              <a:rPr lang="pt-PT" sz="1275" cap="none" dirty="0">
                <a:solidFill>
                  <a:srgbClr val="1D2C31"/>
                </a:solidFill>
              </a:rPr>
              <a:t>A intersubjetividade/bilateralidade</a:t>
            </a:r>
            <a:br>
              <a:rPr lang="pt-PT" sz="1275" cap="none" dirty="0">
                <a:solidFill>
                  <a:srgbClr val="1D2C31"/>
                </a:solidFill>
              </a:rPr>
            </a:br>
            <a:br>
              <a:rPr lang="pt-PT" sz="1275" cap="none" dirty="0">
                <a:solidFill>
                  <a:srgbClr val="1D2C31"/>
                </a:solidFill>
              </a:rPr>
            </a:br>
            <a:r>
              <a:rPr lang="pt-PT" sz="1275" b="1" cap="none" dirty="0">
                <a:solidFill>
                  <a:srgbClr val="1D2C31"/>
                </a:solidFill>
              </a:rPr>
              <a:t>IMPERATIVIDADE</a:t>
            </a:r>
            <a:br>
              <a:rPr lang="pt-PT" sz="1275" cap="none" dirty="0">
                <a:solidFill>
                  <a:srgbClr val="1D2C31"/>
                </a:solidFill>
              </a:rPr>
            </a:br>
            <a:br>
              <a:rPr lang="pt-PT" sz="1275" cap="none" dirty="0">
                <a:solidFill>
                  <a:srgbClr val="1D2C31"/>
                </a:solidFill>
              </a:rPr>
            </a:br>
            <a:r>
              <a:rPr lang="pt-PT" sz="1275" cap="none" dirty="0">
                <a:solidFill>
                  <a:srgbClr val="1D2C31"/>
                </a:solidFill>
              </a:rPr>
              <a:t>A ordenação e regulação de comportamentos sociais</a:t>
            </a:r>
            <a:br>
              <a:rPr lang="pt-PT" sz="1275" cap="none" dirty="0">
                <a:solidFill>
                  <a:srgbClr val="1D2C31"/>
                </a:solidFill>
              </a:rPr>
            </a:br>
            <a:br>
              <a:rPr lang="pt-PT" sz="1275" cap="none" dirty="0">
                <a:solidFill>
                  <a:srgbClr val="1D2C31"/>
                </a:solidFill>
              </a:rPr>
            </a:br>
            <a:r>
              <a:rPr lang="pt-PT" sz="1275" b="1" cap="none" dirty="0">
                <a:solidFill>
                  <a:srgbClr val="1D2C31"/>
                </a:solidFill>
              </a:rPr>
              <a:t>COERCIBILIDADE</a:t>
            </a:r>
            <a:br>
              <a:rPr lang="pt-PT" sz="1275" cap="none" dirty="0">
                <a:solidFill>
                  <a:srgbClr val="1D2C31"/>
                </a:solidFill>
              </a:rPr>
            </a:br>
            <a:br>
              <a:rPr lang="pt-PT" sz="1275" cap="none" dirty="0">
                <a:solidFill>
                  <a:srgbClr val="1D2C31"/>
                </a:solidFill>
              </a:rPr>
            </a:br>
            <a:r>
              <a:rPr lang="pt-PT" sz="1275" cap="none" dirty="0">
                <a:solidFill>
                  <a:srgbClr val="1D2C31"/>
                </a:solidFill>
              </a:rPr>
              <a:t>A aplicação coativa de sanções</a:t>
            </a:r>
            <a:br>
              <a:rPr lang="pt-PT" sz="1275" cap="none" dirty="0">
                <a:solidFill>
                  <a:srgbClr val="1D2C31"/>
                </a:solidFill>
              </a:rPr>
            </a:br>
            <a:br>
              <a:rPr lang="pt-PT" sz="1275" cap="none" dirty="0">
                <a:solidFill>
                  <a:srgbClr val="1D2C31"/>
                </a:solidFill>
              </a:rPr>
            </a:br>
            <a:r>
              <a:rPr lang="pt-PT" sz="1275" b="1" cap="none" dirty="0">
                <a:solidFill>
                  <a:srgbClr val="1D2C31"/>
                </a:solidFill>
              </a:rPr>
              <a:t>EXTERIORIDADE</a:t>
            </a:r>
            <a:br>
              <a:rPr lang="pt-PT" sz="1275" cap="none" dirty="0">
                <a:solidFill>
                  <a:srgbClr val="1D2C31"/>
                </a:solidFill>
              </a:rPr>
            </a:br>
            <a:br>
              <a:rPr lang="pt-PT" sz="1275" cap="none" dirty="0">
                <a:solidFill>
                  <a:srgbClr val="1D2C31"/>
                </a:solidFill>
              </a:rPr>
            </a:br>
            <a:r>
              <a:rPr lang="pt-PT" sz="1275" cap="none" dirty="0">
                <a:solidFill>
                  <a:srgbClr val="1D2C31"/>
                </a:solidFill>
              </a:rPr>
              <a:t>A relevância dos comportamentos exteriorizados (i) e impostos externamente através de órgãos próprios (ii)</a:t>
            </a:r>
            <a:endParaRPr lang="pt-PT" sz="1275" dirty="0">
              <a:solidFill>
                <a:srgbClr val="1D2C3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096515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000" y="0"/>
            <a:ext cx="6858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3A0B6A3-D950-41C8-AF01-DB960736E1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354" r="31131" b="2"/>
          <a:stretch/>
        </p:blipFill>
        <p:spPr>
          <a:xfrm>
            <a:off x="3124962" y="7"/>
            <a:ext cx="4876038" cy="514349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000" y="0"/>
            <a:ext cx="5488088" cy="51435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Rectângulo 1"/>
          <p:cNvSpPr/>
          <p:nvPr/>
        </p:nvSpPr>
        <p:spPr>
          <a:xfrm>
            <a:off x="1411864" y="841772"/>
            <a:ext cx="2263140" cy="2403101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/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45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5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SUMÁRIO</a:t>
            </a:r>
            <a:r>
              <a:rPr kumimoji="0" lang="en-US" sz="315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DA AULA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556740" y="326101"/>
            <a:ext cx="109728" cy="3960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13578" y="3410190"/>
            <a:ext cx="2237423" cy="13716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603332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87D3A4E0-C908-4EA9-ABDF-E82AD6BDEF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11B190-0B37-4E45-91D1-99DB7867A0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0150" y="1772492"/>
            <a:ext cx="6743700" cy="1269578"/>
          </a:xfrm>
        </p:spPr>
        <p:txBody>
          <a:bodyPr>
            <a:normAutofit/>
          </a:bodyPr>
          <a:lstStyle/>
          <a:p>
            <a:r>
              <a:rPr lang="pt-PT"/>
              <a:t>Fim de </a:t>
            </a:r>
            <a:r>
              <a:rPr lang="pt-PT" dirty="0"/>
              <a:t>aula</a:t>
            </a:r>
          </a:p>
        </p:txBody>
      </p:sp>
    </p:spTree>
    <p:extLst>
      <p:ext uri="{BB962C8B-B14F-4D97-AF65-F5344CB8AC3E}">
        <p14:creationId xmlns:p14="http://schemas.microsoft.com/office/powerpoint/2010/main" val="39847713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8343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ângulo 1">
            <a:extLst>
              <a:ext uri="{FF2B5EF4-FFF2-40B4-BE49-F238E27FC236}">
                <a16:creationId xmlns:a16="http://schemas.microsoft.com/office/drawing/2014/main" id="{F3C0E11B-0812-FD4F-96CC-6D7121BB24E6}"/>
              </a:ext>
            </a:extLst>
          </p:cNvPr>
          <p:cNvSpPr/>
          <p:nvPr/>
        </p:nvSpPr>
        <p:spPr>
          <a:xfrm>
            <a:off x="2073016" y="274320"/>
            <a:ext cx="5269052" cy="891540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92500" lnSpcReduction="10000"/>
          </a:bodyPr>
          <a:lstStyle/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45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45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 –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SUMÁRIO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DA AULA	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808080"/>
                </a:highlight>
                <a:uLnTx/>
                <a:uFillTx/>
                <a:latin typeface="Calibri"/>
                <a:ea typeface="+mn-ea"/>
                <a:cs typeface="+mn-cs"/>
              </a:rPr>
              <a:t>							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808080"/>
              </a:highligh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7CB4857B-ED7C-444D-9F04-2F885114A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001" y="0"/>
            <a:ext cx="992306" cy="1168659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18046FB-44EA-4FD8-A585-EA09A319B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000" y="1268730"/>
            <a:ext cx="6858000" cy="387477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479F5F2B-8B58-4140-AE6A-51F6C67B1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000" y="1268731"/>
            <a:ext cx="546555" cy="1572734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Rectângulo 1"/>
          <p:cNvSpPr/>
          <p:nvPr/>
        </p:nvSpPr>
        <p:spPr>
          <a:xfrm>
            <a:off x="1800666" y="1632204"/>
            <a:ext cx="5809956" cy="3236976"/>
          </a:xfrm>
          <a:prstGeom prst="rect">
            <a:avLst/>
          </a:prstGeom>
        </p:spPr>
        <p:txBody>
          <a:bodyPr vert="horz" lIns="68580" tIns="34290" rIns="68580" bIns="34290" rtlCol="0" anchor="t">
            <a:normAutofit fontScale="77500" lnSpcReduction="20000"/>
          </a:bodyPr>
          <a:lstStyle/>
          <a:p>
            <a:pPr lvl="0" indent="-171450" defTabSz="685800">
              <a:lnSpc>
                <a:spcPct val="90000"/>
              </a:lnSpc>
              <a:spcAft>
                <a:spcPts val="45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No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primeiro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segmento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desta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aula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vamos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procurar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encontrar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uma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noção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Direito</a:t>
            </a:r>
            <a:r>
              <a:rPr lang="en-US" sz="25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5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enquadraremos</a:t>
            </a:r>
            <a:r>
              <a:rPr lang="en-US" sz="25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en-US" sz="25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sua</a:t>
            </a:r>
            <a:r>
              <a:rPr lang="en-US" sz="25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origem</a:t>
            </a:r>
            <a:r>
              <a:rPr lang="en-US" sz="25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etimológica</a:t>
            </a:r>
            <a:r>
              <a:rPr lang="en-US" sz="25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5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cruzada</a:t>
            </a:r>
            <a:r>
              <a:rPr lang="en-US" sz="25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com a </a:t>
            </a:r>
            <a:r>
              <a:rPr lang="en-US" sz="25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sua</a:t>
            </a:r>
            <a:r>
              <a:rPr lang="en-US" sz="25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expressão</a:t>
            </a:r>
            <a:r>
              <a:rPr lang="en-US" sz="25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simbólica</a:t>
            </a:r>
            <a:r>
              <a:rPr lang="en-US" sz="25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5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vamos</a:t>
            </a:r>
            <a:r>
              <a:rPr lang="en-US" sz="25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perceber</a:t>
            </a:r>
            <a:r>
              <a:rPr lang="en-US" sz="25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como</a:t>
            </a:r>
            <a:r>
              <a:rPr lang="en-US" sz="25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en-US" sz="25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palavra</a:t>
            </a:r>
            <a:r>
              <a:rPr lang="en-US" sz="25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chega</a:t>
            </a:r>
            <a:r>
              <a:rPr lang="en-US" sz="25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até</a:t>
            </a:r>
            <a:r>
              <a:rPr lang="en-US" sz="25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nós</a:t>
            </a:r>
            <a:r>
              <a:rPr lang="en-US" sz="25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5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navegando</a:t>
            </a:r>
            <a:r>
              <a:rPr lang="en-US" sz="25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ao</a:t>
            </a:r>
            <a:r>
              <a:rPr lang="en-US" sz="25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longo</a:t>
            </a:r>
            <a:r>
              <a:rPr lang="en-US" sz="25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dos </a:t>
            </a:r>
            <a:r>
              <a:rPr lang="en-US" sz="25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muitos</a:t>
            </a:r>
            <a:r>
              <a:rPr lang="en-US" sz="25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séculos</a:t>
            </a:r>
            <a:r>
              <a:rPr lang="en-US" sz="25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sz="25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que </a:t>
            </a:r>
            <a:r>
              <a:rPr lang="en-US" sz="25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é</a:t>
            </a:r>
            <a:r>
              <a:rPr lang="en-US" sz="25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conhecida</a:t>
            </a:r>
            <a:r>
              <a:rPr lang="en-US" sz="25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 </a:t>
            </a:r>
            <a:r>
              <a:rPr lang="en-US" sz="25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desenvolvida</a:t>
            </a:r>
            <a:r>
              <a:rPr lang="en-US" sz="25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en-US" sz="25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expressão</a:t>
            </a:r>
            <a:r>
              <a:rPr lang="en-US" sz="25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lvl="0" indent="-171450" defTabSz="685800">
              <a:lnSpc>
                <a:spcPct val="90000"/>
              </a:lnSpc>
              <a:spcAft>
                <a:spcPts val="450"/>
              </a:spcAft>
              <a:buFont typeface="Arial" panose="020B0604020202020204" pitchFamily="34" charset="0"/>
              <a:buChar char="•"/>
              <a:defRPr/>
            </a:pPr>
            <a:endParaRPr lang="en-US" sz="2500" b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indent="-171450" defTabSz="685800">
              <a:lnSpc>
                <a:spcPct val="90000"/>
              </a:lnSpc>
              <a:spcAft>
                <a:spcPts val="450"/>
              </a:spcAft>
              <a:buFont typeface="Arial" panose="020B0604020202020204" pitchFamily="34" charset="0"/>
              <a:buChar char="•"/>
              <a:defRPr/>
            </a:pPr>
            <a:r>
              <a:rPr lang="en-US" sz="25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Vamos</a:t>
            </a:r>
            <a:r>
              <a:rPr lang="en-US" sz="25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também</a:t>
            </a:r>
            <a:r>
              <a:rPr lang="en-US" sz="25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conhecer</a:t>
            </a:r>
            <a:r>
              <a:rPr lang="en-US" sz="25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en-US" sz="25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indissociação</a:t>
            </a:r>
            <a:r>
              <a:rPr lang="en-US" sz="25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entre o ‘</a:t>
            </a:r>
            <a:r>
              <a:rPr lang="en-US" sz="25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Direito</a:t>
            </a:r>
            <a:r>
              <a:rPr lang="en-US" sz="25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’ e a ‘</a:t>
            </a:r>
            <a:r>
              <a:rPr lang="en-US" sz="25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Justiça</a:t>
            </a:r>
            <a:r>
              <a:rPr lang="en-US" sz="25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’, </a:t>
            </a:r>
            <a:r>
              <a:rPr lang="en-US" sz="25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como</a:t>
            </a:r>
            <a:r>
              <a:rPr lang="en-US" sz="25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duas</a:t>
            </a:r>
            <a:r>
              <a:rPr lang="en-US" sz="25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realidades</a:t>
            </a:r>
            <a:r>
              <a:rPr lang="en-US" sz="25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inseparáveis</a:t>
            </a:r>
            <a:r>
              <a:rPr lang="en-US" sz="25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5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</a:t>
            </a:r>
            <a:r>
              <a:rPr lang="en-US" sz="25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duas</a:t>
            </a:r>
            <a:r>
              <a:rPr lang="en-US" sz="25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faces da </a:t>
            </a:r>
            <a:r>
              <a:rPr lang="en-US" sz="25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mesma</a:t>
            </a:r>
            <a:r>
              <a:rPr lang="en-US" sz="25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moeda</a:t>
            </a:r>
            <a:r>
              <a:rPr lang="en-US" sz="25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25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Ao</a:t>
            </a:r>
            <a:r>
              <a:rPr lang="en-US" sz="25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mesmo</a:t>
            </a:r>
            <a:r>
              <a:rPr lang="en-US" sz="25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tempo que </a:t>
            </a:r>
            <a:r>
              <a:rPr lang="en-US" sz="25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vamos</a:t>
            </a:r>
            <a:r>
              <a:rPr lang="en-US" sz="25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aferir</a:t>
            </a:r>
            <a:r>
              <a:rPr lang="en-US" sz="25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do </a:t>
            </a:r>
            <a:r>
              <a:rPr lang="en-US" sz="25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significado</a:t>
            </a:r>
            <a:r>
              <a:rPr lang="en-US" sz="25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25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palavras</a:t>
            </a:r>
            <a:r>
              <a:rPr lang="en-US" sz="25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 tanto </a:t>
            </a:r>
            <a:r>
              <a:rPr lang="en-US" sz="25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significado</a:t>
            </a:r>
            <a:r>
              <a:rPr lang="en-US" sz="25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5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como</a:t>
            </a:r>
            <a:r>
              <a:rPr lang="en-US" sz="25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equilíbrio</a:t>
            </a:r>
            <a:r>
              <a:rPr lang="en-US" sz="25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5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imparcialidade</a:t>
            </a:r>
            <a:r>
              <a:rPr lang="en-US" sz="25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5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bom</a:t>
            </a:r>
            <a:r>
              <a:rPr lang="en-US" sz="25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senso, </a:t>
            </a:r>
            <a:r>
              <a:rPr lang="en-US" sz="25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moderação</a:t>
            </a:r>
            <a:r>
              <a:rPr lang="en-US" sz="25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5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caráter</a:t>
            </a:r>
            <a:r>
              <a:rPr lang="en-US" sz="25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</a:t>
            </a:r>
            <a:r>
              <a:rPr lang="en-US" sz="25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humildade</a:t>
            </a:r>
            <a:r>
              <a:rPr lang="en-US" sz="25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5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</a:t>
            </a:r>
            <a:r>
              <a:rPr lang="en-US" sz="25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significação</a:t>
            </a:r>
            <a:r>
              <a:rPr lang="en-US" sz="25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das </a:t>
            </a:r>
            <a:r>
              <a:rPr lang="en-US" sz="25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antigas</a:t>
            </a:r>
            <a:r>
              <a:rPr lang="en-US" sz="25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deusas</a:t>
            </a:r>
            <a:r>
              <a:rPr lang="en-US" sz="25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do </a:t>
            </a:r>
            <a:r>
              <a:rPr lang="en-US" sz="25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Direito</a:t>
            </a:r>
            <a:r>
              <a:rPr lang="en-US" sz="25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!</a:t>
            </a:r>
            <a:endParaRPr kumimoji="0" lang="pt-PT" sz="2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25728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ângulo 1">
            <a:extLst>
              <a:ext uri="{FF2B5EF4-FFF2-40B4-BE49-F238E27FC236}">
                <a16:creationId xmlns:a16="http://schemas.microsoft.com/office/drawing/2014/main" id="{F3C0E11B-0812-FD4F-96CC-6D7121BB24E6}"/>
              </a:ext>
            </a:extLst>
          </p:cNvPr>
          <p:cNvSpPr/>
          <p:nvPr/>
        </p:nvSpPr>
        <p:spPr>
          <a:xfrm>
            <a:off x="2073016" y="274320"/>
            <a:ext cx="5269052" cy="89154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pPr defTabSz="685783">
              <a:lnSpc>
                <a:spcPct val="90000"/>
              </a:lnSpc>
              <a:spcBef>
                <a:spcPct val="0"/>
              </a:spcBef>
              <a:spcAft>
                <a:spcPts val="450"/>
              </a:spcAft>
              <a:defRPr/>
            </a:pPr>
            <a:endParaRPr lang="en-US" b="1" dirty="0">
              <a:solidFill>
                <a:prstClr val="black"/>
              </a:solidFill>
              <a:latin typeface="Calibri"/>
            </a:endParaRPr>
          </a:p>
          <a:p>
            <a:pPr defTabSz="685783">
              <a:lnSpc>
                <a:spcPct val="90000"/>
              </a:lnSpc>
              <a:spcBef>
                <a:spcPct val="0"/>
              </a:spcBef>
              <a:spcAft>
                <a:spcPts val="450"/>
              </a:spcAft>
              <a:defRPr/>
            </a:pPr>
            <a:r>
              <a:rPr lang="en-US" sz="2400" b="1" dirty="0">
                <a:solidFill>
                  <a:prstClr val="black"/>
                </a:solidFill>
                <a:highlight>
                  <a:srgbClr val="808080"/>
                </a:highlight>
                <a:latin typeface="Calibri"/>
              </a:rPr>
              <a:t>				</a:t>
            </a:r>
            <a:endParaRPr lang="en-US" sz="2400" dirty="0">
              <a:solidFill>
                <a:prstClr val="black"/>
              </a:solidFill>
              <a:highlight>
                <a:srgbClr val="808080"/>
              </a:highlight>
              <a:latin typeface="Calibri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7CB4857B-ED7C-444D-9F04-2F885114A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001" y="1"/>
            <a:ext cx="992306" cy="1168659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685783">
              <a:defRPr/>
            </a:pPr>
            <a:endParaRPr lang="en-US" sz="13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18046FB-44EA-4FD8-A585-EA09A319B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000" y="1268730"/>
            <a:ext cx="6858000" cy="387477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685783">
              <a:defRPr/>
            </a:pPr>
            <a:endParaRPr lang="en-US" sz="13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479F5F2B-8B58-4140-AE6A-51F6C67B1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001" y="1268731"/>
            <a:ext cx="546555" cy="1572734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685783">
              <a:defRPr/>
            </a:pPr>
            <a:endParaRPr lang="en-US" sz="13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Rectângulo 1"/>
          <p:cNvSpPr/>
          <p:nvPr/>
        </p:nvSpPr>
        <p:spPr>
          <a:xfrm>
            <a:off x="1800666" y="1632204"/>
            <a:ext cx="5809956" cy="3236976"/>
          </a:xfrm>
          <a:prstGeom prst="rect">
            <a:avLst/>
          </a:prstGeom>
        </p:spPr>
        <p:txBody>
          <a:bodyPr vert="horz" lIns="68580" tIns="34290" rIns="68580" bIns="34290" rtlCol="0" anchor="t">
            <a:normAutofit/>
          </a:bodyPr>
          <a:lstStyle/>
          <a:p>
            <a:pPr indent="-171446" defTabSz="685783">
              <a:lnSpc>
                <a:spcPct val="90000"/>
              </a:lnSpc>
              <a:spcAft>
                <a:spcPts val="450"/>
              </a:spcAft>
              <a:buFont typeface="Arial" panose="020B0604020202020204" pitchFamily="34" charset="0"/>
              <a:buChar char="•"/>
              <a:defRPr/>
            </a:pPr>
            <a:r>
              <a:rPr lang="en-US" sz="2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 Segundo </a:t>
            </a:r>
            <a:r>
              <a:rPr lang="en-US" sz="2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segmento</a:t>
            </a:r>
            <a:r>
              <a:rPr lang="en-US" sz="2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da aula </a:t>
            </a:r>
            <a:r>
              <a:rPr lang="en-US" sz="19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iremos</a:t>
            </a:r>
            <a:r>
              <a:rPr lang="en-US" sz="19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abordar</a:t>
            </a:r>
            <a:r>
              <a:rPr lang="en-US" sz="19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19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os vários sentidos do Direito (normativo, objetivo, subjetivo e jurídico), observar a tripla dimensão do Direito (assente na trilogia: facto, norma, valor) – </a:t>
            </a:r>
            <a:r>
              <a:rPr lang="pt-PT" sz="1900" b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equacionado a </a:t>
            </a:r>
            <a:r>
              <a:rPr lang="pt-PT" sz="19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razão pela qual esta ordem lógica é defensável e não </a:t>
            </a:r>
            <a:r>
              <a:rPr lang="pt-PT" sz="1900" b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original – e, </a:t>
            </a:r>
            <a:r>
              <a:rPr lang="pt-PT" sz="19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por fim, observaremos as várias caraterísticas do Direito (a necessidade, a alteridade, a imperatividade, a coercibilidade e a exterioridade).</a:t>
            </a:r>
            <a:endParaRPr lang="en-US" sz="1900" b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61232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74426AB7-D619-4515-962A-BC83909EC0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000" y="0"/>
            <a:ext cx="6858000" cy="5143500"/>
          </a:xfrm>
          <a:prstGeom prst="rect">
            <a:avLst/>
          </a:prstGeom>
          <a:solidFill>
            <a:srgbClr val="43A7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E47DF98-723F-4AAC-ABCF-CACBC438F7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80160" y="192406"/>
            <a:ext cx="6583680" cy="4773929"/>
          </a:xfrm>
          <a:prstGeom prst="rect">
            <a:avLst/>
          </a:prstGeom>
          <a:solidFill>
            <a:srgbClr val="FFFFF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EA29FC7C-9308-4FDE-8DCA-405668055B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771775" y="4326153"/>
            <a:ext cx="3600450" cy="0"/>
          </a:xfrm>
          <a:prstGeom prst="line">
            <a:avLst/>
          </a:prstGeom>
          <a:ln>
            <a:solidFill>
              <a:srgbClr val="43A7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ângulo 1"/>
          <p:cNvSpPr/>
          <p:nvPr/>
        </p:nvSpPr>
        <p:spPr>
          <a:xfrm>
            <a:off x="1767364" y="3208017"/>
            <a:ext cx="5606415" cy="1170240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45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50" b="1" i="1" u="none" strike="noStrike" kern="1200" cap="none" spc="0" normalizeH="0" baseline="0" noProof="0">
                <a:ln>
                  <a:noFill/>
                </a:ln>
                <a:solidFill>
                  <a:srgbClr val="43A7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OBJETIVOS DE APRENDIZAGEM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3A0B6A3-D950-41C8-AF01-DB960736E1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912" r="2" b="15086"/>
          <a:stretch/>
        </p:blipFill>
        <p:spPr>
          <a:xfrm>
            <a:off x="1280160" y="192405"/>
            <a:ext cx="6583680" cy="2823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6031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ângulo 1">
            <a:extLst>
              <a:ext uri="{FF2B5EF4-FFF2-40B4-BE49-F238E27FC236}">
                <a16:creationId xmlns:a16="http://schemas.microsoft.com/office/drawing/2014/main" id="{F3C0E11B-0812-FD4F-96CC-6D7121BB24E6}"/>
              </a:ext>
            </a:extLst>
          </p:cNvPr>
          <p:cNvSpPr/>
          <p:nvPr/>
        </p:nvSpPr>
        <p:spPr>
          <a:xfrm>
            <a:off x="2073016" y="274320"/>
            <a:ext cx="5269052" cy="891540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92500" lnSpcReduction="10000"/>
          </a:bodyPr>
          <a:lstStyle/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45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45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II –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OBJETIVOS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DE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APRENDIZAGEM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808080"/>
                </a:highlight>
                <a:uLnTx/>
                <a:uFillTx/>
                <a:latin typeface="Calibri"/>
                <a:ea typeface="+mn-ea"/>
                <a:cs typeface="+mn-cs"/>
              </a:rPr>
              <a:t>							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808080"/>
              </a:highligh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7CB4857B-ED7C-444D-9F04-2F885114A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001" y="0"/>
            <a:ext cx="992306" cy="1168659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18046FB-44EA-4FD8-A585-EA09A319B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000" y="1268730"/>
            <a:ext cx="6858000" cy="387477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479F5F2B-8B58-4140-AE6A-51F6C67B1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000" y="1268731"/>
            <a:ext cx="546555" cy="1572734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Rectângulo 1"/>
          <p:cNvSpPr/>
          <p:nvPr/>
        </p:nvSpPr>
        <p:spPr>
          <a:xfrm>
            <a:off x="2073017" y="1632204"/>
            <a:ext cx="5269052" cy="3236976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 objetivo desta aula é analisar as origens do Direito, como chega a expressão até hoje, que significado adquire desde </a:t>
            </a:r>
            <a:r>
              <a:rPr lang="pt-PT" sz="19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tempos imemoriais.</a:t>
            </a:r>
            <a:r>
              <a:rPr kumimoji="0" lang="pt-PT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PT" sz="1900" b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defTabSz="914400">
              <a:defRPr/>
            </a:pPr>
            <a:r>
              <a:rPr kumimoji="0" lang="pt-PT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Este plano de abordagem visa explicar a razão de ser do Direito, para que os alunos situem o núcleo programático essencial da unidade curricular e o </a:t>
            </a:r>
            <a:r>
              <a:rPr lang="pt-PT" sz="19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seu significado mais profundo.</a:t>
            </a:r>
            <a:endParaRPr kumimoji="0" lang="pt-PT" sz="1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4904081"/>
      </p:ext>
    </p:extLst>
  </p:cSld>
  <p:clrMapOvr>
    <a:masterClrMapping/>
  </p:clrMapOvr>
</p:sld>
</file>

<file path=ppt/theme/theme1.xml><?xml version="1.0" encoding="utf-8"?>
<a:theme xmlns:a="http://schemas.openxmlformats.org/drawingml/2006/main" name="Pacote">
  <a:themeElements>
    <a:clrScheme name="Pacote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cote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cot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71C241A9-A460-4AD1-916F-25308628A5BC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Pacote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5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341</TotalTime>
  <Words>2249</Words>
  <Application>Microsoft Macintosh PowerPoint</Application>
  <PresentationFormat>Apresentação no Ecrã (16:9)</PresentationFormat>
  <Paragraphs>144</Paragraphs>
  <Slides>51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4</vt:i4>
      </vt:variant>
      <vt:variant>
        <vt:lpstr>Tema</vt:lpstr>
      </vt:variant>
      <vt:variant>
        <vt:i4>4</vt:i4>
      </vt:variant>
      <vt:variant>
        <vt:lpstr>Títulos dos diapositivos</vt:lpstr>
      </vt:variant>
      <vt:variant>
        <vt:i4>51</vt:i4>
      </vt:variant>
    </vt:vector>
  </HeadingPairs>
  <TitlesOfParts>
    <vt:vector size="59" baseType="lpstr">
      <vt:lpstr>Arial</vt:lpstr>
      <vt:lpstr>Calibri</vt:lpstr>
      <vt:lpstr>Gill Sans MT</vt:lpstr>
      <vt:lpstr>Wingdings</vt:lpstr>
      <vt:lpstr>Pacote</vt:lpstr>
      <vt:lpstr>Tema do Office</vt:lpstr>
      <vt:lpstr>1_Tema do Office</vt:lpstr>
      <vt:lpstr>1_Pacote</vt:lpstr>
      <vt:lpstr>Apresentação do PowerPoint</vt:lpstr>
      <vt:lpstr>3.ª Aula  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                           2. noção, classificação e caraterísticas do DIREITO:           2.1. Noção de direito  2.2. A tripla dimensão do direito  2.3. Caraterísticas do direito</vt:lpstr>
      <vt:lpstr>      2. noção, classificação e caraterísticas do DIREITO:         2.1. Noção de direito</vt:lpstr>
      <vt:lpstr>Definição</vt:lpstr>
      <vt:lpstr>Apresentação do PowerPoint</vt:lpstr>
      <vt:lpstr>Origem Etimológica</vt:lpstr>
      <vt:lpstr>Na sua origem etimológica, a palavra “direito” vem do latim “directus, a, um”, escrito também como “ius” ou “jus” (o que segue regras pré-determinadas ou dado preceito) e que em latim clássico correspondia a “IVS” (a fórmula religiosa), derivada de “Ioues” ou “Iovis” (Zeus), a forma antiquíssima do Deus “Jupiter”.</vt:lpstr>
      <vt:lpstr>Apresentação do PowerPoint</vt:lpstr>
      <vt:lpstr>As línguas românicas compartilham a mesma origem para a palavra “direito”:</vt:lpstr>
      <vt:lpstr>os vocábulos “right” em inglês e “recht” em alemão têm origem germânica (“right”), com proveniência no indo-europeu “reg-to” (“movido em linha reta”) – termo que está na origem do latim “rectus, a um”.</vt:lpstr>
      <vt:lpstr>Origem simbólica</vt:lpstr>
      <vt:lpstr>Simbologia do direito</vt:lpstr>
      <vt:lpstr>Mitologia egípcia</vt:lpstr>
      <vt:lpstr>A principal obrigação dos faraós egípcios era fazer com que maat se cumprisse, para que não reinasse a desordem e a iniquidade.</vt:lpstr>
      <vt:lpstr>Apresentação do PowerPoint</vt:lpstr>
      <vt:lpstr>Apresentação do PowerPoint</vt:lpstr>
      <vt:lpstr>Apresentação do PowerPoint</vt:lpstr>
      <vt:lpstr>Mitologia grega</vt:lpstr>
      <vt:lpstr>A deusa Dikê era representada por uma mulher, de pé, descalça, com os olhos bem abertos (metaforizando a sua busca pela verdade). Com a mão direita sustentava uma espada desembainhada e apontada para cima (simbolizando a força, elemento tido por inseparável ao direito) e na mão esquerda sustentava uma balança de dois pratos (a igualdade procurada pelo direito), sem que o fiel da balança estivesse ao meio. O fiel só iria para o meio após a realização da justiça, do ato tido por justo.</vt:lpstr>
      <vt:lpstr>Apresentação do PowerPoint</vt:lpstr>
      <vt:lpstr>Mitologia romana</vt:lpstr>
      <vt:lpstr>A deusa Iustitia era representada por uma mulher, de pé, descalça, com os olhos vendados (metaforizando a imparcialidade). Com a mão direita sustentava uma espada desembainhada apontada para baixo (acentuando a presença discreta da força, a utilizar quando necessário) e na mão esquerda sustentava uma balança de dois pratos (a igualdade procurada pelo direito), sem que o fiel da balança estivesse ao meio. O fiel só iria para o meio após a realização da justiça, do ato tido por justo.</vt:lpstr>
      <vt:lpstr>A deusa iustitia deveria estar de pé durante a exposição do direito (no momento da realização do jus).  quando o fiel da balança (‘examen’) estivesse ao meio na vertical (‘rectum’), perfeitamente a prumo (examen ‘de rectum’), e com os dois pratos da balança iguais (‘bilances aequales’).</vt:lpstr>
      <vt:lpstr>Pela representação simbólica, a declaração do direito (no sentido de realização da justiça), ocorre por via da expressão “de rectum”.  Que deu origem a “derectum”, que domina a palavra ‘ius’.  Daí as expressões nas línguas românicas: directum, derectum, dereito, diritto, droit, direito, etc.</vt:lpstr>
      <vt:lpstr>1. O direito:       1.2 noção, CLASSIFICAÇÃO e caraterísticas </vt:lpstr>
      <vt:lpstr>Os vários sentidos do direito: </vt:lpstr>
      <vt:lpstr>Aceções do direito</vt:lpstr>
      <vt:lpstr>Sentido normativo</vt:lpstr>
      <vt:lpstr>Sentido objetivo</vt:lpstr>
      <vt:lpstr>Sentido subjetivo</vt:lpstr>
      <vt:lpstr>Saber jurídico</vt:lpstr>
      <vt:lpstr>      2. noção, classificação e caraterísticas do DIREITO:         2.2. A TRIPLA DIMENSÃO DO direito</vt:lpstr>
      <vt:lpstr>A tripla dimensão do direito</vt:lpstr>
      <vt:lpstr>Facto  Valor  norma</vt:lpstr>
      <vt:lpstr>Aceitando uma tríplice dimensão do direito é de defender a alteração da ordem para:   Facto  Norma  Valor</vt:lpstr>
      <vt:lpstr>FACTO – norma – valor </vt:lpstr>
      <vt:lpstr>      2. noção, classificação e caraterísticas do DIREITO:         2.3. CARATERÍSTICAS DO direito</vt:lpstr>
      <vt:lpstr>Características do direito:</vt:lpstr>
      <vt:lpstr>NECESSIDADE  A exigência da ordem jurídica para a sobrevivência da sociedade  ALTERIDADE  A intersubjetividade/bilateralidade  IMPERATIVIDADE  A ordenação e regulação de comportamentos sociais  COERCIBILIDADE  A aplicação coativa de sanções  EXTERIORIDADE  A relevância dos comportamentos exteriorizados (i) e impostos externamente através de órgãos próprios (ii)</vt:lpstr>
      <vt:lpstr>Fim de aula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Utilizador do Microsoft Office</dc:creator>
  <cp:lastModifiedBy>Utilizador do Microsoft Office</cp:lastModifiedBy>
  <cp:revision>7</cp:revision>
  <dcterms:created xsi:type="dcterms:W3CDTF">2020-11-20T16:09:44Z</dcterms:created>
  <dcterms:modified xsi:type="dcterms:W3CDTF">2021-10-08T14:28:34Z</dcterms:modified>
</cp:coreProperties>
</file>