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2" r:id="rId4"/>
    <p:sldId id="349" r:id="rId5"/>
    <p:sldId id="348" r:id="rId6"/>
    <p:sldId id="347" r:id="rId7"/>
    <p:sldId id="346" r:id="rId8"/>
    <p:sldId id="345" r:id="rId9"/>
    <p:sldId id="344" r:id="rId10"/>
    <p:sldId id="343" r:id="rId11"/>
    <p:sldId id="342" r:id="rId12"/>
    <p:sldId id="341" r:id="rId13"/>
    <p:sldId id="350" r:id="rId14"/>
    <p:sldId id="25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F"/>
    <a:srgbClr val="012448"/>
    <a:srgbClr val="022344"/>
    <a:srgbClr val="D1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5F0E-BFA3-4970-93FF-481B1AB3BC36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6945-1018-49EC-9A32-F0F0D83E6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09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63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8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67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3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32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27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70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88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8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15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1C3F-997B-4C88-A923-E4F416619D6B}" type="datetimeFigureOut">
              <a:rPr lang="pt-PT" smtClean="0"/>
              <a:t>09/05/2025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4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ersuper.pt/2024/02/06/lidera-retalho-alimentar-portuga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rnaldenegocios.pt/empresas/detalhe/fusao-auchan-minipreco-faz-tropecar-quota-mas-intermarche-promete-lut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58105" y="1247427"/>
            <a:ext cx="5067607" cy="2288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Instituições e </a:t>
            </a:r>
          </a:p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Políticas de Regulação</a:t>
            </a:r>
            <a:b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br>
              <a:rPr lang="pt-PT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r>
              <a:rPr lang="pt-PT" sz="2400" dirty="0">
                <a:solidFill>
                  <a:srgbClr val="D1C4A4"/>
                </a:solidFill>
                <a:latin typeface="Georgia" panose="02040502050405020303" pitchFamily="18" charset="0"/>
              </a:rPr>
              <a:t>Ano letivo 2024/2025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160519" y="3907365"/>
            <a:ext cx="3999808" cy="1204962"/>
          </a:xfrm>
        </p:spPr>
        <p:txBody>
          <a:bodyPr>
            <a:normAutofit/>
          </a:bodyPr>
          <a:lstStyle/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 12</a:t>
            </a:r>
          </a:p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10/05/2025</a:t>
            </a:r>
          </a:p>
          <a:p>
            <a:pPr algn="l"/>
            <a:endParaRPr lang="pt-PT" sz="1600" dirty="0">
              <a:solidFill>
                <a:srgbClr val="D1C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160519" y="5327674"/>
            <a:ext cx="2157985" cy="501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Mestrado MPA</a:t>
            </a:r>
          </a:p>
          <a:p>
            <a:pPr algn="l"/>
            <a:r>
              <a:rPr lang="pt-PT" sz="1600" i="1" dirty="0">
                <a:solidFill>
                  <a:srgbClr val="D1C4A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Susana Paulino</a:t>
            </a:r>
          </a:p>
        </p:txBody>
      </p:sp>
    </p:spTree>
    <p:extLst>
      <p:ext uri="{BB962C8B-B14F-4D97-AF65-F5344CB8AC3E}">
        <p14:creationId xmlns:p14="http://schemas.microsoft.com/office/powerpoint/2010/main" val="14312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AA2E222-39AB-943F-0546-EF80A6D5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7925395" cy="381642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5288C7-4FD3-C1B3-8A55-CE3CB10F1152}"/>
              </a:ext>
            </a:extLst>
          </p:cNvPr>
          <p:cNvSpPr txBox="1"/>
          <p:nvPr/>
        </p:nvSpPr>
        <p:spPr>
          <a:xfrm>
            <a:off x="865845" y="5157192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Rodrigues, Eduardo Lopes (2021), Concorrência, a Caminho da 6ª Geração </a:t>
            </a:r>
          </a:p>
        </p:txBody>
      </p:sp>
    </p:spTree>
    <p:extLst>
      <p:ext uri="{BB962C8B-B14F-4D97-AF65-F5344CB8AC3E}">
        <p14:creationId xmlns:p14="http://schemas.microsoft.com/office/powerpoint/2010/main" val="211491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9BB830-3E27-EFED-7B2F-99D8F8FACA8F}"/>
              </a:ext>
            </a:extLst>
          </p:cNvPr>
          <p:cNvSpPr/>
          <p:nvPr/>
        </p:nvSpPr>
        <p:spPr>
          <a:xfrm>
            <a:off x="395536" y="399525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O que se pretende?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194C8A-96B4-EB24-CCE5-75BD9D240920}"/>
              </a:ext>
            </a:extLst>
          </p:cNvPr>
          <p:cNvSpPr txBox="1"/>
          <p:nvPr/>
        </p:nvSpPr>
        <p:spPr>
          <a:xfrm>
            <a:off x="431008" y="105273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Estado sublimador - objetivos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Suprir as falhas de mercado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Eliminar as falhas de Estado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Promover o paradigma da confluência dos diversos atores para equilíbrios dinâmicos e resilientes dos interesses ou bens públicos em presença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9C93CB-88E6-9F48-ED4D-0924ECB7CEBF}"/>
              </a:ext>
            </a:extLst>
          </p:cNvPr>
          <p:cNvSpPr txBox="1"/>
          <p:nvPr/>
        </p:nvSpPr>
        <p:spPr>
          <a:xfrm>
            <a:off x="431008" y="3501008"/>
            <a:ext cx="80648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 o mercado tende para a concentração e reforço do Poder dos seus operadores é necessário assegurar um “Paradigma Geral de Concorrencial” onde não bastam normas proibitivas e penalizadores, mas também uma intervenção dedicada que diminua as falhas de Estado, num exercício de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compliance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especifico de cada ecossistema concorrencial.</a:t>
            </a:r>
          </a:p>
        </p:txBody>
      </p:sp>
    </p:spTree>
    <p:extLst>
      <p:ext uri="{BB962C8B-B14F-4D97-AF65-F5344CB8AC3E}">
        <p14:creationId xmlns:p14="http://schemas.microsoft.com/office/powerpoint/2010/main" val="277960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FFFC28A-91C9-556A-DE73-2CFAB8530AAA}"/>
              </a:ext>
            </a:extLst>
          </p:cNvPr>
          <p:cNvSpPr/>
          <p:nvPr/>
        </p:nvSpPr>
        <p:spPr>
          <a:xfrm>
            <a:off x="611560" y="580618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Falhas de Estado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9578DE-1ED3-7F29-9384-301EC5B69326}"/>
              </a:ext>
            </a:extLst>
          </p:cNvPr>
          <p:cNvSpPr txBox="1"/>
          <p:nvPr/>
        </p:nvSpPr>
        <p:spPr>
          <a:xfrm>
            <a:off x="611560" y="980728"/>
            <a:ext cx="7920880" cy="392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falhas de Estado resultam dos seguintes fatores: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Excesso de Poder do Mercado quando concentrado em algumas (poucas empresas)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Assimetria de informação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Bens Públicos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Externalidades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Promiscuidade do poder político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Captura dos mercados por grupos de interesse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1C440B-9E17-7132-3BD2-6F68387EBF44}"/>
              </a:ext>
            </a:extLst>
          </p:cNvPr>
          <p:cNvSpPr txBox="1"/>
          <p:nvPr/>
        </p:nvSpPr>
        <p:spPr>
          <a:xfrm>
            <a:off x="1276578" y="4908085"/>
            <a:ext cx="2311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kern="0" dirty="0" err="1">
                <a:solidFill>
                  <a:srgbClr val="1F497D"/>
                </a:solidFill>
              </a:rPr>
              <a:t>Exs</a:t>
            </a:r>
            <a:r>
              <a:rPr lang="pt-PT" sz="5400" b="1" kern="0" dirty="0">
                <a:solidFill>
                  <a:srgbClr val="1F497D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574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FFFC28A-91C9-556A-DE73-2CFAB8530AAA}"/>
              </a:ext>
            </a:extLst>
          </p:cNvPr>
          <p:cNvSpPr/>
          <p:nvPr/>
        </p:nvSpPr>
        <p:spPr>
          <a:xfrm>
            <a:off x="611560" y="580618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Falhas de Estado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9578DE-1ED3-7F29-9384-301EC5B69326}"/>
              </a:ext>
            </a:extLst>
          </p:cNvPr>
          <p:cNvSpPr txBox="1"/>
          <p:nvPr/>
        </p:nvSpPr>
        <p:spPr>
          <a:xfrm>
            <a:off x="611560" y="980728"/>
            <a:ext cx="7920880" cy="558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falhas de Estado resultam dos seguintes fatores: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Excesso de Poder do Mercado quando concentrado em algumas (poucas empresas)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https://www.hipersuper.pt/2024/02/06/lidera-retalho-alimentar-portugal/</a:t>
            </a:r>
            <a:r>
              <a:rPr lang="pt-PT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https://www.jornaldenegocios.pt/empresas/detalhe/fusao-auchan-minipreco-faz-tropecar-quota-mas-intermarche-promete-luta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Assimetria de informação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Bens Públicos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Externalidades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Promiscuidade do poder político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Captura dos mercados por grupos de interesse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5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6"/>
          <p:cNvSpPr/>
          <p:nvPr/>
        </p:nvSpPr>
        <p:spPr>
          <a:xfrm>
            <a:off x="647464" y="1498794"/>
            <a:ext cx="7531240" cy="82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A 6ª Geração da política de concorrência </a:t>
            </a:r>
          </a:p>
        </p:txBody>
      </p:sp>
    </p:spTree>
    <p:extLst>
      <p:ext uri="{BB962C8B-B14F-4D97-AF65-F5344CB8AC3E}">
        <p14:creationId xmlns:p14="http://schemas.microsoft.com/office/powerpoint/2010/main" val="37570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1045DD-D44D-A8CB-0B73-F40763931696}"/>
              </a:ext>
            </a:extLst>
          </p:cNvPr>
          <p:cNvSpPr txBox="1"/>
          <p:nvPr/>
        </p:nvSpPr>
        <p:spPr>
          <a:xfrm>
            <a:off x="614295" y="834155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Política de Concorrência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8A52165-33A6-55AE-83FE-16D3486746C4}"/>
              </a:ext>
            </a:extLst>
          </p:cNvPr>
          <p:cNvSpPr/>
          <p:nvPr/>
        </p:nvSpPr>
        <p:spPr>
          <a:xfrm>
            <a:off x="398271" y="1338211"/>
            <a:ext cx="8280920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Conceito que encerra duas dimensões: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Sentido restrito - política que tem por bases jurídicas de natureza constitucional em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Portugal, genericamente o Regime Jurídico da Concorrência, e, na União Europeia, os artigos 101.º a 109.º do TFUE. Engloba outros artigos do Tratado, que desde 1957, têm vindo a conferir mais coerência e mais eficácia à Política Comunitária de Concorrência.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Sentido amplo - Políticas de Regulação setoriais quer em Portugal quer nos restantes Estados Membro da União que têm génese comunitária, assumindo-se o termo “Regulação” </a:t>
            </a:r>
            <a:r>
              <a:rPr kumimoji="0" lang="pt-P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 refere às gerações mais avançadas desta Política 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[8</a:t>
            </a:r>
          </a:p>
        </p:txBody>
      </p:sp>
    </p:spTree>
    <p:extLst>
      <p:ext uri="{BB962C8B-B14F-4D97-AF65-F5344CB8AC3E}">
        <p14:creationId xmlns:p14="http://schemas.microsoft.com/office/powerpoint/2010/main" val="18844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FCC3573-5F4B-1573-54B9-A4921BD523C4}"/>
              </a:ext>
            </a:extLst>
          </p:cNvPr>
          <p:cNvSpPr txBox="1"/>
          <p:nvPr/>
        </p:nvSpPr>
        <p:spPr>
          <a:xfrm>
            <a:off x="558877" y="41851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Política de Concorrência – linhas enformadoras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CB9D5C-11BE-FFC1-2968-A2A1CB5DBCA1}"/>
              </a:ext>
            </a:extLst>
          </p:cNvPr>
          <p:cNvSpPr/>
          <p:nvPr/>
        </p:nvSpPr>
        <p:spPr>
          <a:xfrm>
            <a:off x="568061" y="842660"/>
            <a:ext cx="79208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Promover a Cultura de Concorrência.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Assegurar um “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level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playing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field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”, em toda a União Europeia.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Aprofundar o Mercado Interno aberto e eficiente.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Empowering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businesses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consumers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”.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Contribuir para todas as prioridades da Comissão.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B586891-A977-FFEE-1B96-0CB8451DC498}"/>
              </a:ext>
            </a:extLst>
          </p:cNvPr>
          <p:cNvSpPr/>
          <p:nvPr/>
        </p:nvSpPr>
        <p:spPr>
          <a:xfrm>
            <a:off x="589797" y="3298838"/>
            <a:ext cx="810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Política de Concorrência em Portugal pós Troika 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(Carta de Intenções assinada a 13 de maio de 2011)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ED59A62-BDB2-1F4E-9A0B-0E79EF4367D1}"/>
              </a:ext>
            </a:extLst>
          </p:cNvPr>
          <p:cNvSpPr/>
          <p:nvPr/>
        </p:nvSpPr>
        <p:spPr>
          <a:xfrm>
            <a:off x="270845" y="3668170"/>
            <a:ext cx="809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Adotar medidas para melhorar a celeridade e a eficácia da aplicação das regras da</a:t>
            </a:r>
          </a:p>
          <a:p>
            <a:pPr marL="2651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concorrência.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Estabelecer um tribunal especializado no contexto das reformas do sistema judicial.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Propor uma revisão da Lei da Concorrência, tornando‐a o mais autónoma possível do Direito Administrativo e do Código do Processo Penal, mas harmonizado com os seus princípios.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Assegurar que a Autoridade de Concorrência dispõe de meios financeiros suficientes e estáveis para garantir o seu funcionamento eficaz e sustentável.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694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89D7CFF-305D-EDD4-8485-1968628B28D8}"/>
              </a:ext>
            </a:extLst>
          </p:cNvPr>
          <p:cNvSpPr/>
          <p:nvPr/>
        </p:nvSpPr>
        <p:spPr>
          <a:xfrm>
            <a:off x="395536" y="767439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Ações: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Simplificar a lei, separando claramente as regras sobre a aplicação de procedimentos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concorrência das regras de procedimentos penais, no sentido de assegurar a aplicação efetiva da Lei da Concorrência;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Racionalizar as condições que determinam a abertura de investigações, permitindo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à Autoridade da Concorrência efetuar uma avaliação sobre a importância das reclamações;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Estabelecer os procedimentos necessários para um maior alinhamento entre a lei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portuguesa relativa ao controlo de fusões e o regulamento da UE sobre fusões, nomeadamente no que diz respeito aos critérios para tornar obrigatória a notificação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ex-ante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uma operação de concentração;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Garantir mais clareza e segurança jurídica na aplicação do Código do Processo Administrativo ao controlo de fusões;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Avaliar o processo de recurso e ajustá‐lo onde necessário para aumentar a equidade 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eficiência em termos das regras vigentes e da adequação dos procedimentos.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470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4B2235-DD38-32E7-EDBD-A7AFB155941F}"/>
              </a:ext>
            </a:extLst>
          </p:cNvPr>
          <p:cNvSpPr/>
          <p:nvPr/>
        </p:nvSpPr>
        <p:spPr>
          <a:xfrm>
            <a:off x="395536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Que Políticas de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 de Regulação?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BDFCEF-DE23-8A01-AC76-3910DEADB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2" y="1147482"/>
            <a:ext cx="5020235" cy="45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9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F8A861-0132-F273-9E6D-6B377A9B8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3" y="185905"/>
            <a:ext cx="6019900" cy="643431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FB1F32C-809B-404C-617C-B67E8A85C2C6}"/>
              </a:ext>
            </a:extLst>
          </p:cNvPr>
          <p:cNvSpPr/>
          <p:nvPr/>
        </p:nvSpPr>
        <p:spPr>
          <a:xfrm>
            <a:off x="6433526" y="712377"/>
            <a:ext cx="2100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Que Políticas de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 de Regulação?</a:t>
            </a:r>
          </a:p>
        </p:txBody>
      </p:sp>
    </p:spTree>
    <p:extLst>
      <p:ext uri="{BB962C8B-B14F-4D97-AF65-F5344CB8AC3E}">
        <p14:creationId xmlns:p14="http://schemas.microsoft.com/office/powerpoint/2010/main" val="74301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8D3A5C-6861-FB4A-C680-13D3F0708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7986498" cy="237626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642A6A6-C909-55B8-A5E1-6968BFBA2AB2}"/>
              </a:ext>
            </a:extLst>
          </p:cNvPr>
          <p:cNvSpPr/>
          <p:nvPr/>
        </p:nvSpPr>
        <p:spPr>
          <a:xfrm>
            <a:off x="539552" y="76470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Evolução da Política de Concorrência e de Regulação</a:t>
            </a:r>
          </a:p>
        </p:txBody>
      </p:sp>
    </p:spTree>
    <p:extLst>
      <p:ext uri="{BB962C8B-B14F-4D97-AF65-F5344CB8AC3E}">
        <p14:creationId xmlns:p14="http://schemas.microsoft.com/office/powerpoint/2010/main" val="9975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DBA5D0-0C82-A4A3-5F2A-3C9C6489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88640"/>
            <a:ext cx="753674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2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687</Words>
  <Application>Microsoft Office PowerPoint</Application>
  <PresentationFormat>Apresentação no Ecrã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ISCSP - ULisboa</dc:creator>
  <cp:lastModifiedBy>Susana Soares Paulino</cp:lastModifiedBy>
  <cp:revision>41</cp:revision>
  <dcterms:created xsi:type="dcterms:W3CDTF">2023-01-18T11:25:04Z</dcterms:created>
  <dcterms:modified xsi:type="dcterms:W3CDTF">2025-05-09T17:18:20Z</dcterms:modified>
</cp:coreProperties>
</file>