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310" r:id="rId4"/>
    <p:sldId id="282" r:id="rId5"/>
    <p:sldId id="309" r:id="rId6"/>
    <p:sldId id="308" r:id="rId7"/>
    <p:sldId id="307" r:id="rId8"/>
    <p:sldId id="304" r:id="rId9"/>
    <p:sldId id="306" r:id="rId10"/>
    <p:sldId id="305" r:id="rId11"/>
    <p:sldId id="321" r:id="rId12"/>
    <p:sldId id="322" r:id="rId13"/>
    <p:sldId id="323" r:id="rId14"/>
    <p:sldId id="320" r:id="rId15"/>
    <p:sldId id="303" r:id="rId16"/>
    <p:sldId id="302" r:id="rId17"/>
    <p:sldId id="301" r:id="rId18"/>
    <p:sldId id="311" r:id="rId19"/>
    <p:sldId id="319" r:id="rId20"/>
    <p:sldId id="318" r:id="rId21"/>
    <p:sldId id="317" r:id="rId22"/>
    <p:sldId id="316" r:id="rId23"/>
    <p:sldId id="315" r:id="rId24"/>
    <p:sldId id="314" r:id="rId25"/>
    <p:sldId id="313" r:id="rId26"/>
    <p:sldId id="259" r:id="rId27"/>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88CF6-C357-49F4-880F-16B1FF56C012}" v="12" dt="2025-04-26T09:36:05.110"/>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111" d="100"/>
          <a:sy n="111"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Soares Paulino" userId="031c7e22-c68b-41fd-b50d-cfc40c454e72" providerId="ADAL" clId="{18088CF6-C357-49F4-880F-16B1FF56C012}"/>
    <pc:docChg chg="addSld delSld modSld">
      <pc:chgData name="Susana Soares Paulino" userId="031c7e22-c68b-41fd-b50d-cfc40c454e72" providerId="ADAL" clId="{18088CF6-C357-49F4-880F-16B1FF56C012}" dt="2025-04-26T09:36:05.092" v="339"/>
      <pc:docMkLst>
        <pc:docMk/>
      </pc:docMkLst>
      <pc:sldChg chg="add">
        <pc:chgData name="Susana Soares Paulino" userId="031c7e22-c68b-41fd-b50d-cfc40c454e72" providerId="ADAL" clId="{18088CF6-C357-49F4-880F-16B1FF56C012}" dt="2025-04-26T09:36:05.092" v="339"/>
        <pc:sldMkLst>
          <pc:docMk/>
          <pc:sldMk cId="515795912" sldId="304"/>
        </pc:sldMkLst>
      </pc:sldChg>
      <pc:sldChg chg="del">
        <pc:chgData name="Susana Soares Paulino" userId="031c7e22-c68b-41fd-b50d-cfc40c454e72" providerId="ADAL" clId="{18088CF6-C357-49F4-880F-16B1FF56C012}" dt="2025-04-26T09:35:55.987" v="338" actId="2696"/>
        <pc:sldMkLst>
          <pc:docMk/>
          <pc:sldMk cId="618098521" sldId="304"/>
        </pc:sldMkLst>
      </pc:sldChg>
      <pc:sldChg chg="addSp modSp mod">
        <pc:chgData name="Susana Soares Paulino" userId="031c7e22-c68b-41fd-b50d-cfc40c454e72" providerId="ADAL" clId="{18088CF6-C357-49F4-880F-16B1FF56C012}" dt="2025-04-26T09:24:35.891" v="86" actId="20577"/>
        <pc:sldMkLst>
          <pc:docMk/>
          <pc:sldMk cId="2780273179" sldId="305"/>
        </pc:sldMkLst>
        <pc:spChg chg="mod">
          <ac:chgData name="Susana Soares Paulino" userId="031c7e22-c68b-41fd-b50d-cfc40c454e72" providerId="ADAL" clId="{18088CF6-C357-49F4-880F-16B1FF56C012}" dt="2025-04-26T09:17:53.999" v="59" actId="20577"/>
          <ac:spMkLst>
            <pc:docMk/>
            <pc:sldMk cId="2780273179" sldId="305"/>
            <ac:spMk id="2" creationId="{844FACE7-0253-B380-1A81-35AC6010ABAB}"/>
          </ac:spMkLst>
        </pc:spChg>
        <pc:spChg chg="mod">
          <ac:chgData name="Susana Soares Paulino" userId="031c7e22-c68b-41fd-b50d-cfc40c454e72" providerId="ADAL" clId="{18088CF6-C357-49F4-880F-16B1FF56C012}" dt="2025-04-26T09:24:35.891" v="86" actId="20577"/>
          <ac:spMkLst>
            <pc:docMk/>
            <pc:sldMk cId="2780273179" sldId="305"/>
            <ac:spMk id="3" creationId="{AA7C0AB6-0E8A-9E4C-8E61-5258ACA29C2F}"/>
          </ac:spMkLst>
        </pc:spChg>
        <pc:spChg chg="add">
          <ac:chgData name="Susana Soares Paulino" userId="031c7e22-c68b-41fd-b50d-cfc40c454e72" providerId="ADAL" clId="{18088CF6-C357-49F4-880F-16B1FF56C012}" dt="2025-04-26T09:19:16.719" v="60"/>
          <ac:spMkLst>
            <pc:docMk/>
            <pc:sldMk cId="2780273179" sldId="305"/>
            <ac:spMk id="4" creationId="{B71F59B7-BE48-2980-1A5B-D2DEB288BBF4}"/>
          </ac:spMkLst>
        </pc:spChg>
        <pc:spChg chg="add">
          <ac:chgData name="Susana Soares Paulino" userId="031c7e22-c68b-41fd-b50d-cfc40c454e72" providerId="ADAL" clId="{18088CF6-C357-49F4-880F-16B1FF56C012}" dt="2025-04-26T09:19:26.802" v="62"/>
          <ac:spMkLst>
            <pc:docMk/>
            <pc:sldMk cId="2780273179" sldId="305"/>
            <ac:spMk id="5" creationId="{13F52F0D-3C7F-D5EC-B3EB-5C4D1DCFC534}"/>
          </ac:spMkLst>
        </pc:spChg>
        <pc:spChg chg="add">
          <ac:chgData name="Susana Soares Paulino" userId="031c7e22-c68b-41fd-b50d-cfc40c454e72" providerId="ADAL" clId="{18088CF6-C357-49F4-880F-16B1FF56C012}" dt="2025-04-26T09:19:49.792" v="66"/>
          <ac:spMkLst>
            <pc:docMk/>
            <pc:sldMk cId="2780273179" sldId="305"/>
            <ac:spMk id="6" creationId="{3223E699-8F0E-3A2E-5244-D1AE414032BC}"/>
          </ac:spMkLst>
        </pc:spChg>
      </pc:sldChg>
      <pc:sldChg chg="modSp add mod">
        <pc:chgData name="Susana Soares Paulino" userId="031c7e22-c68b-41fd-b50d-cfc40c454e72" providerId="ADAL" clId="{18088CF6-C357-49F4-880F-16B1FF56C012}" dt="2025-04-26T09:35:25.066" v="337" actId="20577"/>
        <pc:sldMkLst>
          <pc:docMk/>
          <pc:sldMk cId="398984637" sldId="320"/>
        </pc:sldMkLst>
        <pc:spChg chg="mod">
          <ac:chgData name="Susana Soares Paulino" userId="031c7e22-c68b-41fd-b50d-cfc40c454e72" providerId="ADAL" clId="{18088CF6-C357-49F4-880F-16B1FF56C012}" dt="2025-04-26T09:35:25.066" v="337" actId="20577"/>
          <ac:spMkLst>
            <pc:docMk/>
            <pc:sldMk cId="398984637" sldId="320"/>
            <ac:spMk id="2" creationId="{0D9A6FB5-EC3E-3942-A68B-4C02ACD86448}"/>
          </ac:spMkLst>
        </pc:spChg>
      </pc:sldChg>
      <pc:sldChg chg="modSp add mod">
        <pc:chgData name="Susana Soares Paulino" userId="031c7e22-c68b-41fd-b50d-cfc40c454e72" providerId="ADAL" clId="{18088CF6-C357-49F4-880F-16B1FF56C012}" dt="2025-04-26T09:28:42.397" v="145" actId="14100"/>
        <pc:sldMkLst>
          <pc:docMk/>
          <pc:sldMk cId="42892375" sldId="321"/>
        </pc:sldMkLst>
        <pc:spChg chg="mod">
          <ac:chgData name="Susana Soares Paulino" userId="031c7e22-c68b-41fd-b50d-cfc40c454e72" providerId="ADAL" clId="{18088CF6-C357-49F4-880F-16B1FF56C012}" dt="2025-04-26T09:28:42.397" v="145" actId="14100"/>
          <ac:spMkLst>
            <pc:docMk/>
            <pc:sldMk cId="42892375" sldId="321"/>
            <ac:spMk id="3" creationId="{E9DC394F-E519-4945-F806-259E27454AAC}"/>
          </ac:spMkLst>
        </pc:spChg>
      </pc:sldChg>
      <pc:sldChg chg="addSp modSp add mod">
        <pc:chgData name="Susana Soares Paulino" userId="031c7e22-c68b-41fd-b50d-cfc40c454e72" providerId="ADAL" clId="{18088CF6-C357-49F4-880F-16B1FF56C012}" dt="2025-04-26T09:28:00.663" v="142" actId="1076"/>
        <pc:sldMkLst>
          <pc:docMk/>
          <pc:sldMk cId="965317050" sldId="322"/>
        </pc:sldMkLst>
        <pc:spChg chg="mod">
          <ac:chgData name="Susana Soares Paulino" userId="031c7e22-c68b-41fd-b50d-cfc40c454e72" providerId="ADAL" clId="{18088CF6-C357-49F4-880F-16B1FF56C012}" dt="2025-04-26T09:26:33.107" v="93" actId="6549"/>
          <ac:spMkLst>
            <pc:docMk/>
            <pc:sldMk cId="965317050" sldId="322"/>
            <ac:spMk id="3" creationId="{EBCB0B76-A96B-55A5-31C1-94B1D7E3B522}"/>
          </ac:spMkLst>
        </pc:spChg>
        <pc:spChg chg="add mod">
          <ac:chgData name="Susana Soares Paulino" userId="031c7e22-c68b-41fd-b50d-cfc40c454e72" providerId="ADAL" clId="{18088CF6-C357-49F4-880F-16B1FF56C012}" dt="2025-04-26T09:28:00.663" v="142" actId="1076"/>
          <ac:spMkLst>
            <pc:docMk/>
            <pc:sldMk cId="965317050" sldId="322"/>
            <ac:spMk id="5" creationId="{59D8578C-E2DF-F182-7717-3FDC14259B7D}"/>
          </ac:spMkLst>
        </pc:spChg>
      </pc:sldChg>
      <pc:sldChg chg="modSp add mod setBg">
        <pc:chgData name="Susana Soares Paulino" userId="031c7e22-c68b-41fd-b50d-cfc40c454e72" providerId="ADAL" clId="{18088CF6-C357-49F4-880F-16B1FF56C012}" dt="2025-04-26T09:34:39.531" v="276" actId="6549"/>
        <pc:sldMkLst>
          <pc:docMk/>
          <pc:sldMk cId="1400915665" sldId="323"/>
        </pc:sldMkLst>
        <pc:spChg chg="mod">
          <ac:chgData name="Susana Soares Paulino" userId="031c7e22-c68b-41fd-b50d-cfc40c454e72" providerId="ADAL" clId="{18088CF6-C357-49F4-880F-16B1FF56C012}" dt="2025-04-26T09:34:27.721" v="272" actId="1076"/>
          <ac:spMkLst>
            <pc:docMk/>
            <pc:sldMk cId="1400915665" sldId="323"/>
            <ac:spMk id="2" creationId="{ECA588FD-E742-FA7E-6BC3-611702541632}"/>
          </ac:spMkLst>
        </pc:spChg>
        <pc:spChg chg="mod">
          <ac:chgData name="Susana Soares Paulino" userId="031c7e22-c68b-41fd-b50d-cfc40c454e72" providerId="ADAL" clId="{18088CF6-C357-49F4-880F-16B1FF56C012}" dt="2025-04-26T09:34:39.531" v="276" actId="6549"/>
          <ac:spMkLst>
            <pc:docMk/>
            <pc:sldMk cId="1400915665" sldId="323"/>
            <ac:spMk id="3" creationId="{511C1DBA-3FEB-976D-3E86-C0CF7827E9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26/04/2025</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26/04/2025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26/04/2025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26/04/2025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26/04/2025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26/04/2025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26/04/2025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26/04/2025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26/04/2025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26/04/2025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26/04/2025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26/04/2025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26/04/2025</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2024/2025</a:t>
            </a:r>
          </a:p>
        </p:txBody>
      </p:sp>
      <p:sp>
        <p:nvSpPr>
          <p:cNvPr id="9" name="Subtítulo 2"/>
          <p:cNvSpPr>
            <a:spLocks noGrp="1"/>
          </p:cNvSpPr>
          <p:nvPr>
            <p:ph type="subTitle" idx="1"/>
          </p:nvPr>
        </p:nvSpPr>
        <p:spPr>
          <a:xfrm>
            <a:off x="4160519" y="3907365"/>
            <a:ext cx="3999808" cy="881203"/>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10 </a:t>
            </a:r>
          </a:p>
          <a:p>
            <a:pPr algn="l"/>
            <a:r>
              <a:rPr lang="pt-PT" sz="1600" dirty="0">
                <a:solidFill>
                  <a:srgbClr val="D1C4A4"/>
                </a:solidFill>
                <a:latin typeface="Verdana" panose="020B0604030504040204" pitchFamily="34" charset="0"/>
                <a:ea typeface="Verdana" panose="020B0604030504040204" pitchFamily="34" charset="0"/>
              </a:rPr>
              <a:t>26/04/2025</a:t>
            </a: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44FACE7-0253-B380-1A81-35AC6010ABAB}"/>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pt-PT" b="1" dirty="0">
                <a:solidFill>
                  <a:srgbClr val="1F497D"/>
                </a:solidFill>
                <a:latin typeface="Calibri"/>
              </a:rPr>
              <a:t>O principio da igualdade vs. o poder discricionário da atividade administrativa</a:t>
            </a:r>
            <a:endParaRPr kumimoji="0" lang="pt-PT" sz="1800" b="1" i="0" u="none" strike="noStrike" kern="1200" cap="none" spc="0" normalizeH="0" baseline="0" noProof="0" dirty="0">
              <a:ln>
                <a:noFill/>
              </a:ln>
              <a:solidFill>
                <a:srgbClr val="1F497D"/>
              </a:solidFill>
              <a:effectLst/>
              <a:uLnTx/>
              <a:uFillTx/>
              <a:latin typeface="Calibri"/>
              <a:ea typeface="+mn-ea"/>
              <a:cs typeface="+mn-cs"/>
            </a:endParaRPr>
          </a:p>
        </p:txBody>
      </p:sp>
      <p:sp>
        <p:nvSpPr>
          <p:cNvPr id="3" name="Retângulo 2">
            <a:extLst>
              <a:ext uri="{FF2B5EF4-FFF2-40B4-BE49-F238E27FC236}">
                <a16:creationId xmlns:a16="http://schemas.microsoft.com/office/drawing/2014/main" id="{AA7C0AB6-0E8A-9E4C-8E61-5258ACA29C2F}"/>
              </a:ext>
            </a:extLst>
          </p:cNvPr>
          <p:cNvSpPr/>
          <p:nvPr/>
        </p:nvSpPr>
        <p:spPr>
          <a:xfrm>
            <a:off x="539552" y="859241"/>
            <a:ext cx="8170787" cy="5594096"/>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princípio da igualdade é relacional e está intrinsecamente ligado à vida em sociedade. Conforme a Prof. Maria da Glória Garcia o enuncia no seu estudo de 2005 “</a:t>
            </a:r>
            <a:r>
              <a:rPr kumimoji="0" lang="pt-PT" sz="1600" b="0" i="1" u="none" strike="noStrike" kern="1200" cap="none" spc="0" normalizeH="0" baseline="0" noProof="0" dirty="0">
                <a:ln>
                  <a:noFill/>
                </a:ln>
                <a:solidFill>
                  <a:prstClr val="black">
                    <a:lumMod val="85000"/>
                    <a:lumOff val="15000"/>
                  </a:prstClr>
                </a:solidFill>
                <a:effectLst/>
                <a:uLnTx/>
                <a:uFillTx/>
                <a:latin typeface="Calibri"/>
                <a:ea typeface="+mn-ea"/>
                <a:cs typeface="+mn-cs"/>
              </a:rPr>
              <a:t>Principio da Igualdade: da Uniformidade à Diferenciação ou a Interminável História de Caim e Abel, Dois Irmãos Marcados Pela Diferença</a:t>
            </a: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falar do principio da igualdade, no quadro da civilização onde nos inserimos, significa falar de uma </a:t>
            </a:r>
            <a:r>
              <a:rPr kumimoji="0" lang="pt-PT" sz="16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específica forma de pensar e de estruturar a vida social </a:t>
            </a: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e acrescenta que a igualdade e a liberdade são valores eminentemente humanos e, como tal, valores que participam da natureza inacabada e em aberto que caracteriza o homem. Existe, assim, uma </a:t>
            </a:r>
            <a:r>
              <a:rPr kumimoji="0" lang="pt-PT" sz="16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dimensão evolutiva do conceito consoante o estado de desenvolvimento de uma determinada sociedade</a:t>
            </a: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onde a tensão entre a igualdade e a liberdade individual dos membros de determinada organização social vivem, naquilo a que o Prof. Jorge Miranda no seu Manual de Direito Constitucional (1981), considera uma tensão insuprível: “assim como a liberdade radical de certo individualismo, levada às últimas consequências, ignora a igualdade (pelo menos do exercício de direitos), a igualdade igualitária conduz à destruição da liberdade (pelo menos a liberdade política.</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278027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87E55A-451E-FD45-C0C0-BF9617D82CE0}"/>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239EE3F-5E2E-B8B3-219D-E6755392DF4D}"/>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O principio da igualdade vs. o poder discricionário da atividade administrativa</a:t>
            </a:r>
          </a:p>
        </p:txBody>
      </p:sp>
      <p:sp>
        <p:nvSpPr>
          <p:cNvPr id="3" name="Retângulo 2">
            <a:extLst>
              <a:ext uri="{FF2B5EF4-FFF2-40B4-BE49-F238E27FC236}">
                <a16:creationId xmlns:a16="http://schemas.microsoft.com/office/drawing/2014/main" id="{E9DC394F-E519-4945-F806-259E27454AAC}"/>
              </a:ext>
            </a:extLst>
          </p:cNvPr>
          <p:cNvSpPr/>
          <p:nvPr/>
        </p:nvSpPr>
        <p:spPr>
          <a:xfrm>
            <a:off x="539553" y="1238804"/>
            <a:ext cx="7508892" cy="3747436"/>
          </a:xfrm>
          <a:prstGeom prst="rect">
            <a:avLst/>
          </a:prstGeom>
        </p:spPr>
        <p:txBody>
          <a:bodyPr wrap="square">
            <a:spAutoFit/>
          </a:bodyPr>
          <a:lstStyle/>
          <a:p>
            <a:pPr algn="just">
              <a:lnSpc>
                <a:spcPct val="150000"/>
              </a:lnSpc>
              <a:buNone/>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t>
            </a:r>
            <a:r>
              <a:rPr lang="pt-PT" sz="1600" dirty="0">
                <a:solidFill>
                  <a:prstClr val="black">
                    <a:lumMod val="85000"/>
                    <a:lumOff val="15000"/>
                  </a:prstClr>
                </a:solidFill>
                <a:latin typeface="Calibri"/>
              </a:rPr>
              <a:t>Assim, consideram que o principio da igualdade é estruturante do Estado de direito democrático e social, dado que:</a:t>
            </a:r>
          </a:p>
          <a:p>
            <a:pPr marL="342900" lvl="0" indent="-342900" algn="just">
              <a:lnSpc>
                <a:spcPct val="150000"/>
              </a:lnSpc>
              <a:buFont typeface="+mj-lt"/>
              <a:buAutoNum type="alphaLcParenR"/>
              <a:tabLst>
                <a:tab pos="685800" algn="l"/>
              </a:tabLst>
            </a:pPr>
            <a:r>
              <a:rPr lang="pt-PT" sz="1600" dirty="0">
                <a:solidFill>
                  <a:prstClr val="black">
                    <a:lumMod val="85000"/>
                    <a:lumOff val="15000"/>
                  </a:prstClr>
                </a:solidFill>
                <a:latin typeface="Calibri"/>
              </a:rPr>
              <a:t>Impõe a igualdade na aplicação do direito, fundamentalmente assegurada pela tendencial universalidade da lei e pela proibição de diferenciação de cidadãos com base em condições meramente subjetivas (igualdade de Estado de direito liberal)</a:t>
            </a:r>
          </a:p>
          <a:p>
            <a:pPr marL="342900" lvl="0" indent="-342900" algn="just">
              <a:lnSpc>
                <a:spcPct val="150000"/>
              </a:lnSpc>
              <a:buFont typeface="+mj-lt"/>
              <a:buAutoNum type="alphaLcParenR"/>
              <a:tabLst>
                <a:tab pos="685800" algn="l"/>
              </a:tabLst>
            </a:pPr>
            <a:r>
              <a:rPr lang="pt-PT" sz="1600" dirty="0">
                <a:solidFill>
                  <a:prstClr val="black">
                    <a:lumMod val="85000"/>
                    <a:lumOff val="15000"/>
                  </a:prstClr>
                </a:solidFill>
                <a:latin typeface="Calibri"/>
              </a:rPr>
              <a:t>Garante a igualdade de participação na vida política da </a:t>
            </a:r>
            <a:r>
              <a:rPr lang="pt-PT" sz="1600" dirty="0" err="1">
                <a:solidFill>
                  <a:prstClr val="black">
                    <a:lumMod val="85000"/>
                    <a:lumOff val="15000"/>
                  </a:prstClr>
                </a:solidFill>
                <a:latin typeface="Calibri"/>
              </a:rPr>
              <a:t>colectividade</a:t>
            </a:r>
            <a:r>
              <a:rPr lang="pt-PT" sz="1600" dirty="0">
                <a:solidFill>
                  <a:prstClr val="black">
                    <a:lumMod val="85000"/>
                    <a:lumOff val="15000"/>
                  </a:prstClr>
                </a:solidFill>
                <a:latin typeface="Calibri"/>
              </a:rPr>
              <a:t> e de acesso a cargos públicos e funções políticas (igualdade de Estado de direito democrático)</a:t>
            </a:r>
          </a:p>
          <a:p>
            <a:pPr marL="342900" lvl="0" indent="-342900" algn="just">
              <a:lnSpc>
                <a:spcPct val="150000"/>
              </a:lnSpc>
              <a:buFont typeface="+mj-lt"/>
              <a:buAutoNum type="alphaLcParenR"/>
              <a:tabLst>
                <a:tab pos="685800" algn="l"/>
              </a:tabLst>
            </a:pPr>
            <a:r>
              <a:rPr lang="pt-PT" sz="1600" dirty="0">
                <a:solidFill>
                  <a:prstClr val="black">
                    <a:lumMod val="85000"/>
                    <a:lumOff val="15000"/>
                  </a:prstClr>
                </a:solidFill>
                <a:latin typeface="Calibri"/>
              </a:rPr>
              <a:t>Exige a eliminação das desigualdades de facto para se assegurar uma igualdade material no plano económico, social e cultural (igualdade do Estado de direito social)</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4289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1A1259-2BBC-3F6E-400D-078251B25365}"/>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8A36A63B-C307-57CF-EA33-5A097BB4B5F2}"/>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O principio da igualdade vs. o poder discricionário da atividade administrativa</a:t>
            </a:r>
          </a:p>
        </p:txBody>
      </p:sp>
      <p:sp>
        <p:nvSpPr>
          <p:cNvPr id="3" name="Retângulo 2">
            <a:extLst>
              <a:ext uri="{FF2B5EF4-FFF2-40B4-BE49-F238E27FC236}">
                <a16:creationId xmlns:a16="http://schemas.microsoft.com/office/drawing/2014/main" id="{EBCB0B76-A96B-55A5-31C1-94B1D7E3B522}"/>
              </a:ext>
            </a:extLst>
          </p:cNvPr>
          <p:cNvSpPr/>
          <p:nvPr/>
        </p:nvSpPr>
        <p:spPr>
          <a:xfrm>
            <a:off x="539552" y="859241"/>
            <a:ext cx="8170787" cy="42344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t>
            </a:r>
          </a:p>
        </p:txBody>
      </p:sp>
      <p:sp>
        <p:nvSpPr>
          <p:cNvPr id="5" name="CaixaDeTexto 4">
            <a:extLst>
              <a:ext uri="{FF2B5EF4-FFF2-40B4-BE49-F238E27FC236}">
                <a16:creationId xmlns:a16="http://schemas.microsoft.com/office/drawing/2014/main" id="{59D8578C-E2DF-F182-7717-3FDC14259B7D}"/>
              </a:ext>
            </a:extLst>
          </p:cNvPr>
          <p:cNvSpPr txBox="1"/>
          <p:nvPr/>
        </p:nvSpPr>
        <p:spPr>
          <a:xfrm>
            <a:off x="539552" y="1185950"/>
            <a:ext cx="7560652" cy="4486100"/>
          </a:xfrm>
          <a:prstGeom prst="rect">
            <a:avLst/>
          </a:prstGeom>
          <a:noFill/>
        </p:spPr>
        <p:txBody>
          <a:bodyPr wrap="square">
            <a:spAutoFit/>
          </a:bodyPr>
          <a:lstStyle/>
          <a:p>
            <a:pPr algn="just">
              <a:lnSpc>
                <a:spcPct val="150000"/>
              </a:lnSpc>
            </a:pPr>
            <a:r>
              <a:rPr lang="pt-PT" sz="1600" dirty="0">
                <a:solidFill>
                  <a:prstClr val="black">
                    <a:lumMod val="85000"/>
                    <a:lumOff val="15000"/>
                  </a:prstClr>
                </a:solidFill>
                <a:latin typeface="Calibri"/>
              </a:rPr>
              <a:t>O princípio da igualdade abrange:</a:t>
            </a:r>
          </a:p>
          <a:p>
            <a:pPr algn="just">
              <a:lnSpc>
                <a:spcPct val="150000"/>
              </a:lnSpc>
            </a:pPr>
            <a:endParaRPr lang="pt-PT" sz="1600" dirty="0">
              <a:solidFill>
                <a:prstClr val="black">
                  <a:lumMod val="85000"/>
                  <a:lumOff val="15000"/>
                </a:prstClr>
              </a:solidFill>
              <a:latin typeface="Calibri"/>
            </a:endParaRPr>
          </a:p>
          <a:p>
            <a:pPr algn="just">
              <a:lnSpc>
                <a:spcPct val="150000"/>
              </a:lnSpc>
            </a:pPr>
            <a:r>
              <a:rPr lang="pt-PT" sz="1600" dirty="0">
                <a:solidFill>
                  <a:prstClr val="black">
                    <a:lumMod val="85000"/>
                    <a:lumOff val="15000"/>
                  </a:prstClr>
                </a:solidFill>
                <a:latin typeface="Calibri"/>
              </a:rPr>
              <a:t>a)</a:t>
            </a:r>
            <a:r>
              <a:rPr lang="pt-PT" sz="1600" b="1" dirty="0">
                <a:solidFill>
                  <a:prstClr val="black">
                    <a:lumMod val="85000"/>
                    <a:lumOff val="15000"/>
                  </a:prstClr>
                </a:solidFill>
                <a:latin typeface="Calibri"/>
              </a:rPr>
              <a:t>Proibição do arbítrio</a:t>
            </a:r>
            <a:r>
              <a:rPr lang="pt-PT" sz="1600" dirty="0">
                <a:solidFill>
                  <a:prstClr val="black">
                    <a:lumMod val="85000"/>
                    <a:lumOff val="15000"/>
                  </a:prstClr>
                </a:solidFill>
                <a:latin typeface="Calibri"/>
              </a:rPr>
              <a:t>, sendo inadmissíveis, quer diferenciações de tratamento sem qualquer justificação razoável, de acordo com critérios de valor </a:t>
            </a:r>
            <a:r>
              <a:rPr lang="pt-PT" sz="1600" dirty="0" err="1">
                <a:solidFill>
                  <a:prstClr val="black">
                    <a:lumMod val="85000"/>
                    <a:lumOff val="15000"/>
                  </a:prstClr>
                </a:solidFill>
                <a:latin typeface="Calibri"/>
              </a:rPr>
              <a:t>objectivos</a:t>
            </a:r>
            <a:r>
              <a:rPr lang="pt-PT" sz="1600" dirty="0">
                <a:solidFill>
                  <a:prstClr val="black">
                    <a:lumMod val="85000"/>
                    <a:lumOff val="15000"/>
                  </a:prstClr>
                </a:solidFill>
                <a:latin typeface="Calibri"/>
              </a:rPr>
              <a:t>, constitucionalmente relevantes, quer a identidade de tratamento para situações manifestamente desiguais</a:t>
            </a:r>
          </a:p>
          <a:p>
            <a:pPr algn="just">
              <a:lnSpc>
                <a:spcPct val="150000"/>
              </a:lnSpc>
            </a:pPr>
            <a:r>
              <a:rPr lang="pt-PT" sz="1600" dirty="0">
                <a:solidFill>
                  <a:prstClr val="black">
                    <a:lumMod val="85000"/>
                    <a:lumOff val="15000"/>
                  </a:prstClr>
                </a:solidFill>
                <a:latin typeface="Calibri"/>
              </a:rPr>
              <a:t>b)</a:t>
            </a:r>
            <a:r>
              <a:rPr lang="pt-PT" sz="1600" b="1" dirty="0">
                <a:solidFill>
                  <a:prstClr val="black">
                    <a:lumMod val="85000"/>
                    <a:lumOff val="15000"/>
                  </a:prstClr>
                </a:solidFill>
                <a:latin typeface="Calibri"/>
              </a:rPr>
              <a:t>Proibição de discriminação</a:t>
            </a:r>
            <a:r>
              <a:rPr lang="pt-PT" sz="1600" dirty="0">
                <a:solidFill>
                  <a:prstClr val="black">
                    <a:lumMod val="85000"/>
                    <a:lumOff val="15000"/>
                  </a:prstClr>
                </a:solidFill>
                <a:latin typeface="Calibri"/>
              </a:rPr>
              <a:t>, não sendo legítimas quaisquer diferenciações de tratamento entre os cidadãos baseadas em categorias meramente </a:t>
            </a:r>
            <a:r>
              <a:rPr lang="pt-PT" sz="1600" dirty="0" err="1">
                <a:solidFill>
                  <a:prstClr val="black">
                    <a:lumMod val="85000"/>
                    <a:lumOff val="15000"/>
                  </a:prstClr>
                </a:solidFill>
                <a:latin typeface="Calibri"/>
              </a:rPr>
              <a:t>subjectivas</a:t>
            </a:r>
            <a:r>
              <a:rPr lang="pt-PT" sz="1600" dirty="0">
                <a:solidFill>
                  <a:prstClr val="black">
                    <a:lumMod val="85000"/>
                    <a:lumOff val="15000"/>
                  </a:prstClr>
                </a:solidFill>
                <a:latin typeface="Calibri"/>
              </a:rPr>
              <a:t> ou em razão dessas categorias </a:t>
            </a:r>
          </a:p>
          <a:p>
            <a:pPr algn="just">
              <a:lnSpc>
                <a:spcPct val="150000"/>
              </a:lnSpc>
            </a:pPr>
            <a:r>
              <a:rPr lang="pt-PT" sz="1600" dirty="0">
                <a:solidFill>
                  <a:prstClr val="black">
                    <a:lumMod val="85000"/>
                    <a:lumOff val="15000"/>
                  </a:prstClr>
                </a:solidFill>
                <a:latin typeface="Calibri"/>
              </a:rPr>
              <a:t>c)</a:t>
            </a:r>
            <a:r>
              <a:rPr lang="pt-PT" sz="1600" b="1" dirty="0">
                <a:solidFill>
                  <a:prstClr val="black">
                    <a:lumMod val="85000"/>
                    <a:lumOff val="15000"/>
                  </a:prstClr>
                </a:solidFill>
                <a:latin typeface="Calibri"/>
              </a:rPr>
              <a:t>Obrigação de diferenciação</a:t>
            </a:r>
            <a:r>
              <a:rPr lang="pt-PT" sz="1600" dirty="0">
                <a:solidFill>
                  <a:prstClr val="black">
                    <a:lumMod val="85000"/>
                    <a:lumOff val="15000"/>
                  </a:prstClr>
                </a:solidFill>
                <a:latin typeface="Calibri"/>
              </a:rPr>
              <a:t>, como forma de compensar a desigualdade de oportunidades, o que pressupõe a eliminação, pelos poderes públicos, de desigualdades fácticas de natureza social, económica e cultural. </a:t>
            </a:r>
          </a:p>
        </p:txBody>
      </p:sp>
    </p:spTree>
    <p:extLst>
      <p:ext uri="{BB962C8B-B14F-4D97-AF65-F5344CB8AC3E}">
        <p14:creationId xmlns:p14="http://schemas.microsoft.com/office/powerpoint/2010/main" val="96531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61549-329F-2F1C-7D56-C9EFD77F9BA0}"/>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ECA588FD-E742-FA7E-6BC3-611702541632}"/>
              </a:ext>
            </a:extLst>
          </p:cNvPr>
          <p:cNvSpPr txBox="1"/>
          <p:nvPr/>
        </p:nvSpPr>
        <p:spPr>
          <a:xfrm>
            <a:off x="381434" y="145871"/>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O principio da igualdade vs. o poder discricionário da atividade administrativa</a:t>
            </a:r>
          </a:p>
        </p:txBody>
      </p:sp>
      <p:sp>
        <p:nvSpPr>
          <p:cNvPr id="3" name="Retângulo 2">
            <a:extLst>
              <a:ext uri="{FF2B5EF4-FFF2-40B4-BE49-F238E27FC236}">
                <a16:creationId xmlns:a16="http://schemas.microsoft.com/office/drawing/2014/main" id="{511C1DBA-3FEB-976D-3E86-C0CF7827E91C}"/>
              </a:ext>
            </a:extLst>
          </p:cNvPr>
          <p:cNvSpPr/>
          <p:nvPr/>
        </p:nvSpPr>
        <p:spPr>
          <a:xfrm>
            <a:off x="381434" y="610742"/>
            <a:ext cx="8313992" cy="5594096"/>
          </a:xfrm>
          <a:prstGeom prst="rect">
            <a:avLst/>
          </a:prstGeom>
        </p:spPr>
        <p:txBody>
          <a:bodyPr wrap="square">
            <a:spAutoFit/>
          </a:bodyPr>
          <a:lstStyle/>
          <a:p>
            <a:pPr algn="just">
              <a:lnSpc>
                <a:spcPct val="150000"/>
              </a:lnSpc>
              <a:buNone/>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t>
            </a:r>
            <a:r>
              <a:rPr lang="pt-PT" sz="1600" dirty="0">
                <a:solidFill>
                  <a:prstClr val="black">
                    <a:lumMod val="85000"/>
                    <a:lumOff val="15000"/>
                  </a:prstClr>
                </a:solidFill>
                <a:latin typeface="Calibri"/>
              </a:rPr>
              <a:t>O princípio da igualdade no exercício da função administrativa está consagrado no artigo 266º da Constituição e pretende especificamente salientar a vinculação da Administração Publica que nas relações com as pessoas, singulares ou coletivas, deve adotar igual tratamento. </a:t>
            </a:r>
          </a:p>
          <a:p>
            <a:pPr algn="just">
              <a:lnSpc>
                <a:spcPct val="150000"/>
              </a:lnSpc>
              <a:buNone/>
            </a:pPr>
            <a:r>
              <a:rPr lang="pt-PT" sz="1600" b="1" dirty="0">
                <a:solidFill>
                  <a:prstClr val="black">
                    <a:lumMod val="85000"/>
                    <a:lumOff val="15000"/>
                  </a:prstClr>
                </a:solidFill>
                <a:latin typeface="Calibri"/>
              </a:rPr>
              <a:t>Em termos negativos o princípio da igualdade proíbe tratamentos preferenciais; em termos positivos obriga a Administração a tratar de forma igual situações iguais. </a:t>
            </a:r>
          </a:p>
          <a:p>
            <a:pPr algn="just">
              <a:lnSpc>
                <a:spcPct val="150000"/>
              </a:lnSpc>
            </a:pPr>
            <a:r>
              <a:rPr lang="pt-PT" sz="1600" dirty="0">
                <a:solidFill>
                  <a:prstClr val="black">
                    <a:lumMod val="85000"/>
                    <a:lumOff val="15000"/>
                  </a:prstClr>
                </a:solidFill>
                <a:latin typeface="Calibri"/>
              </a:rPr>
              <a:t>Esta formulação conduz ainda ao princípio de auto vinculação da Administração, princípio esse que se encontra associado ao principio da imparcialidade das decisões administrativas, ou seja, </a:t>
            </a:r>
            <a:r>
              <a:rPr lang="pt-PT" sz="1600" b="1" dirty="0">
                <a:solidFill>
                  <a:prstClr val="black">
                    <a:lumMod val="85000"/>
                    <a:lumOff val="15000"/>
                  </a:prstClr>
                </a:solidFill>
                <a:latin typeface="Calibri"/>
              </a:rPr>
              <a:t>no exercício do poder discricionário, a Administração deve atuar segundo os mesmos critérios, as mesmas medidas e as mesmas condições perante todos os particulares que se encontrem em situação idêntica</a:t>
            </a:r>
            <a:r>
              <a:rPr lang="pt-PT" sz="1600" dirty="0">
                <a:solidFill>
                  <a:prstClr val="black">
                    <a:lumMod val="85000"/>
                    <a:lumOff val="15000"/>
                  </a:prstClr>
                </a:solidFill>
                <a:latin typeface="Calibri"/>
              </a:rPr>
              <a:t>. </a:t>
            </a:r>
          </a:p>
          <a:p>
            <a:pPr algn="just">
              <a:lnSpc>
                <a:spcPct val="150000"/>
              </a:lnSpc>
            </a:pPr>
            <a:r>
              <a:rPr lang="pt-PT" sz="1600" dirty="0">
                <a:solidFill>
                  <a:prstClr val="black">
                    <a:lumMod val="85000"/>
                    <a:lumOff val="15000"/>
                  </a:prstClr>
                </a:solidFill>
                <a:latin typeface="Calibri"/>
              </a:rPr>
              <a:t>É um principio que deve ser aplicado tendo em consideração a função social do principio da igualdade admitindo a existência de brechas no rigor da igualdade formal e exigindo que ela, algumas vezes se torne desigual, para assegurar a igualdade material. Ou seja, o princípio da igualdade pode impor, em certos casos, a obrigação de distinção (discriminação positiva) de forma a poder compensar (juridicamente) a desigualdade (fáctica) de oportunidades.</a:t>
            </a: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140091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D2243F-2C6F-FA99-7D6D-134D3D226A40}"/>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0D9A6FB5-EC3E-3942-A68B-4C02ACD86448}"/>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O principio da legalidade </a:t>
            </a:r>
            <a:r>
              <a:rPr kumimoji="0" lang="pt-PT" sz="1800" b="1" i="0" u="none" strike="noStrike" kern="1200" cap="none" spc="0" normalizeH="0" baseline="0" noProof="0" dirty="0" err="1">
                <a:ln>
                  <a:noFill/>
                </a:ln>
                <a:solidFill>
                  <a:srgbClr val="1F497D"/>
                </a:solidFill>
                <a:effectLst/>
                <a:uLnTx/>
                <a:uFillTx/>
                <a:latin typeface="Calibri"/>
                <a:ea typeface="+mn-ea"/>
                <a:cs typeface="+mn-cs"/>
              </a:rPr>
              <a:t>vs</a:t>
            </a:r>
            <a:r>
              <a:rPr kumimoji="0" lang="pt-PT" sz="1800" b="1" i="0" u="none" strike="noStrike" kern="1200" cap="none" spc="0" normalizeH="0" baseline="0" noProof="0" dirty="0">
                <a:ln>
                  <a:noFill/>
                </a:ln>
                <a:solidFill>
                  <a:srgbClr val="1F497D"/>
                </a:solidFill>
                <a:effectLst/>
                <a:uLnTx/>
                <a:uFillTx/>
                <a:latin typeface="Calibri"/>
                <a:ea typeface="+mn-ea"/>
                <a:cs typeface="+mn-cs"/>
              </a:rPr>
              <a:t> o poder discricionário da atividade administrativa</a:t>
            </a:r>
          </a:p>
        </p:txBody>
      </p:sp>
      <p:sp>
        <p:nvSpPr>
          <p:cNvPr id="3" name="Retângulo 2">
            <a:extLst>
              <a:ext uri="{FF2B5EF4-FFF2-40B4-BE49-F238E27FC236}">
                <a16:creationId xmlns:a16="http://schemas.microsoft.com/office/drawing/2014/main" id="{F839F1C1-5FC8-3BDD-EE92-661C6CEA7BFB}"/>
              </a:ext>
            </a:extLst>
          </p:cNvPr>
          <p:cNvSpPr/>
          <p:nvPr/>
        </p:nvSpPr>
        <p:spPr>
          <a:xfrm>
            <a:off x="539552" y="1124744"/>
            <a:ext cx="8170787" cy="4524315"/>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​​​Principio da legalidade na atividade administrativa</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Poder vinculado – a Administração só pode agir nos termos precisos previstos na lei</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Poder discricionário – a lei confere à Administração a liberdade de decidir entre várias opções legítimas e atendendo ao principio do interesse público. O fundamento reside na impossibilidade de o legislador prever as soluções mais adequadas quando elabora as normas. </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exercício do poder discricionário está limitado por:</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Limites externos – imposições do ordenamento jurídico; o vínculo imposto pela lei </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Limites internos – direitos fundamentais e princípios jurídico-constitucionais que gerem a atividade administrativa</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39898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EC76667-CA14-A570-D7A3-527FC2727F37}"/>
              </a:ext>
            </a:extLst>
          </p:cNvPr>
          <p:cNvSpPr txBox="1"/>
          <p:nvPr/>
        </p:nvSpPr>
        <p:spPr>
          <a:xfrm>
            <a:off x="574998" y="384544"/>
            <a:ext cx="8381131" cy="464871"/>
          </a:xfrm>
          <a:prstGeom prst="rect">
            <a:avLst/>
          </a:prstGeom>
          <a:noFill/>
        </p:spPr>
        <p:txBody>
          <a:bodyPr wrap="square" rtlCol="0">
            <a:spAutoFit/>
          </a:bodyPr>
          <a:lstStyle/>
          <a:p>
            <a:pPr>
              <a:lnSpc>
                <a:spcPct val="150000"/>
              </a:lnSpc>
            </a:pPr>
            <a:r>
              <a:rPr lang="pt-PT" b="1" dirty="0">
                <a:solidFill>
                  <a:srgbClr val="1F497D"/>
                </a:solidFill>
                <a:latin typeface="Calibri"/>
              </a:rPr>
              <a:t>Exceções ao princípio da incompatibilidade dos auxílios de Estado</a:t>
            </a:r>
          </a:p>
        </p:txBody>
      </p:sp>
      <p:sp>
        <p:nvSpPr>
          <p:cNvPr id="3" name="Retângulo 2">
            <a:extLst>
              <a:ext uri="{FF2B5EF4-FFF2-40B4-BE49-F238E27FC236}">
                <a16:creationId xmlns:a16="http://schemas.microsoft.com/office/drawing/2014/main" id="{7D972EF5-52EB-7726-27E2-AF4861B846CE}"/>
              </a:ext>
            </a:extLst>
          </p:cNvPr>
          <p:cNvSpPr/>
          <p:nvPr/>
        </p:nvSpPr>
        <p:spPr>
          <a:xfrm>
            <a:off x="395536" y="1556792"/>
            <a:ext cx="8107510" cy="1200329"/>
          </a:xfrm>
          <a:prstGeom prst="rect">
            <a:avLst/>
          </a:prstGeom>
        </p:spPr>
        <p:txBody>
          <a:bodyPr wrap="square">
            <a:spAutoFit/>
          </a:bodyPr>
          <a:lstStyle/>
          <a:p>
            <a:pPr>
              <a:lnSpc>
                <a:spcPct val="150000"/>
              </a:lnSpc>
            </a:pPr>
            <a:r>
              <a:rPr lang="pt-PT" sz="1600" dirty="0">
                <a:solidFill>
                  <a:prstClr val="black">
                    <a:lumMod val="85000"/>
                    <a:lumOff val="15000"/>
                  </a:prstClr>
                </a:solidFill>
                <a:latin typeface="Calibri"/>
              </a:rPr>
              <a:t>Apesar de, por regra, os auxílios de Estado serem incompatíveis com o mercado interno e, por conseguinte, proibidos, estão previstas no n.º 2 e n.º 3 do artigo 107.º do TFUE algumas derrogações a este princípio de incompatibilidade.</a:t>
            </a:r>
          </a:p>
        </p:txBody>
      </p:sp>
      <p:sp>
        <p:nvSpPr>
          <p:cNvPr id="4" name="Retângulo 3">
            <a:extLst>
              <a:ext uri="{FF2B5EF4-FFF2-40B4-BE49-F238E27FC236}">
                <a16:creationId xmlns:a16="http://schemas.microsoft.com/office/drawing/2014/main" id="{C00AC0A8-1FE6-4B39-72F9-C93B60BFD679}"/>
              </a:ext>
            </a:extLst>
          </p:cNvPr>
          <p:cNvSpPr/>
          <p:nvPr/>
        </p:nvSpPr>
        <p:spPr>
          <a:xfrm>
            <a:off x="395536" y="3573016"/>
            <a:ext cx="8107510" cy="1938992"/>
          </a:xfrm>
          <a:prstGeom prst="rect">
            <a:avLst/>
          </a:prstGeom>
        </p:spPr>
        <p:txBody>
          <a:bodyPr wrap="square">
            <a:spAutoFit/>
          </a:bodyPr>
          <a:lstStyle/>
          <a:p>
            <a:pPr>
              <a:lnSpc>
                <a:spcPct val="150000"/>
              </a:lnSpc>
            </a:pPr>
            <a:r>
              <a:rPr lang="pt-PT" sz="1600" b="1" dirty="0">
                <a:solidFill>
                  <a:prstClr val="black">
                    <a:lumMod val="85000"/>
                    <a:lumOff val="15000"/>
                  </a:prstClr>
                </a:solidFill>
                <a:latin typeface="Calibri"/>
              </a:rPr>
              <a:t>Art.º 107 n.º 2 do TFUE – derrogações automáticas</a:t>
            </a:r>
          </a:p>
          <a:p>
            <a:pPr fontAlgn="base">
              <a:lnSpc>
                <a:spcPct val="150000"/>
              </a:lnSpc>
            </a:pPr>
            <a:r>
              <a:rPr lang="pt-PT" sz="1600" dirty="0">
                <a:solidFill>
                  <a:prstClr val="black">
                    <a:lumMod val="85000"/>
                    <a:lumOff val="15000"/>
                  </a:prstClr>
                </a:solidFill>
                <a:latin typeface="Calibri"/>
              </a:rPr>
              <a:t>Auxílios de natureza social, atribuídos a consumidores individuais, com a condição de serem concedidos sem discriminação ligada à origem dos produtos em causa e auxílios concedidos para remediar danos causados por calamidades naturais ou por outros acontecimentos extraordinários.</a:t>
            </a:r>
          </a:p>
        </p:txBody>
      </p:sp>
    </p:spTree>
    <p:extLst>
      <p:ext uri="{BB962C8B-B14F-4D97-AF65-F5344CB8AC3E}">
        <p14:creationId xmlns:p14="http://schemas.microsoft.com/office/powerpoint/2010/main" val="74188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94F7156-8514-22E6-EC0E-714975739D35}"/>
              </a:ext>
            </a:extLst>
          </p:cNvPr>
          <p:cNvSpPr/>
          <p:nvPr/>
        </p:nvSpPr>
        <p:spPr>
          <a:xfrm>
            <a:off x="456108" y="5445224"/>
            <a:ext cx="8500021" cy="830997"/>
          </a:xfrm>
          <a:prstGeom prst="rect">
            <a:avLst/>
          </a:prstGeom>
        </p:spPr>
        <p:txBody>
          <a:bodyPr wrap="square">
            <a:spAutoFit/>
          </a:bodyPr>
          <a:lstStyle/>
          <a:p>
            <a:r>
              <a:rPr lang="pt-PT" sz="1600" dirty="0">
                <a:solidFill>
                  <a:prstClr val="black">
                    <a:lumMod val="85000"/>
                    <a:lumOff val="15000"/>
                  </a:prstClr>
                </a:solidFill>
                <a:latin typeface="Calibri"/>
              </a:rPr>
              <a:t>O regime comunitário de auxílios de Estado assenta num sistema de autorização prévia, nos termos do qual a Comissão Europeia determina se uma medida de auxílio que o Estado-Membro pretenda conceder pode beneficiar das derrogações previstas no n.º 2 e n.º 3 do artigo 107º do TFUE </a:t>
            </a:r>
          </a:p>
        </p:txBody>
      </p:sp>
      <p:sp>
        <p:nvSpPr>
          <p:cNvPr id="3" name="CaixaDeTexto 2">
            <a:extLst>
              <a:ext uri="{FF2B5EF4-FFF2-40B4-BE49-F238E27FC236}">
                <a16:creationId xmlns:a16="http://schemas.microsoft.com/office/drawing/2014/main" id="{53AD7944-B565-2B1C-5763-66A4DA3082D3}"/>
              </a:ext>
            </a:extLst>
          </p:cNvPr>
          <p:cNvSpPr txBox="1"/>
          <p:nvPr/>
        </p:nvSpPr>
        <p:spPr>
          <a:xfrm>
            <a:off x="591022" y="41479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Exceções ao princípio da incompatibilidade dos auxílios de Estado</a:t>
            </a:r>
          </a:p>
        </p:txBody>
      </p:sp>
      <p:sp>
        <p:nvSpPr>
          <p:cNvPr id="4" name="Retângulo 3">
            <a:extLst>
              <a:ext uri="{FF2B5EF4-FFF2-40B4-BE49-F238E27FC236}">
                <a16:creationId xmlns:a16="http://schemas.microsoft.com/office/drawing/2014/main" id="{03D0794A-9508-CA10-4652-F5C06A261601}"/>
              </a:ext>
            </a:extLst>
          </p:cNvPr>
          <p:cNvSpPr/>
          <p:nvPr/>
        </p:nvSpPr>
        <p:spPr>
          <a:xfrm>
            <a:off x="339552" y="913944"/>
            <a:ext cx="8107510" cy="193899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6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Art.º 107 n.º 3 do TFUE – derrogações não automáticas</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Auxílios de natureza social, atribuídos a consumidores individuais, com a condição de serem concedidos sem discriminação ligada à origem dos produtos em causa e auxílios concedidos para remediar danos causados por calamidades naturais ou por outros acontecimentos extraordinários.</a:t>
            </a:r>
          </a:p>
        </p:txBody>
      </p:sp>
      <p:sp>
        <p:nvSpPr>
          <p:cNvPr id="5" name="Retângulo 4">
            <a:extLst>
              <a:ext uri="{FF2B5EF4-FFF2-40B4-BE49-F238E27FC236}">
                <a16:creationId xmlns:a16="http://schemas.microsoft.com/office/drawing/2014/main" id="{81D88301-E09E-4BAF-D293-0836D5263BC7}"/>
              </a:ext>
            </a:extLst>
          </p:cNvPr>
          <p:cNvSpPr/>
          <p:nvPr/>
        </p:nvSpPr>
        <p:spPr>
          <a:xfrm>
            <a:off x="483568" y="2852936"/>
            <a:ext cx="8352928" cy="2390654"/>
          </a:xfrm>
          <a:prstGeom prst="rect">
            <a:avLst/>
          </a:prstGeom>
        </p:spPr>
        <p:txBody>
          <a:bodyPr wrap="square">
            <a:spAutoFit/>
          </a:bodyPr>
          <a:lstStyle/>
          <a:p>
            <a:pPr marL="342900" lvl="0" indent="-342900" fontAlgn="base">
              <a:lnSpc>
                <a:spcPts val="195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destinados a promover o desenvolvimento económico de regiões com nível de vida anormalmente baixo ou com grave situação de subemprego;</a:t>
            </a:r>
          </a:p>
          <a:p>
            <a:pPr marL="342900" lvl="0" indent="-342900" fontAlgn="base">
              <a:lnSpc>
                <a:spcPts val="195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destinados a fomentar a realização de um projeto de interesse europeu ou a sanar uma perturbação grave da economia de um Estado-Membro;</a:t>
            </a:r>
          </a:p>
          <a:p>
            <a:pPr marL="342900" lvl="0" indent="-342900" fontAlgn="base">
              <a:lnSpc>
                <a:spcPts val="195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destinados a facilitar o desenvolvimento de certas atividades económicas ou regiões; quando não alterem as condições das trocas comerciais de maneira que contrariem o interesse comum;</a:t>
            </a:r>
          </a:p>
          <a:p>
            <a:pPr marL="342900" lvl="0" indent="-342900" fontAlgn="base">
              <a:lnSpc>
                <a:spcPts val="195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destinados a promover a cultura e a conservação do património;</a:t>
            </a:r>
          </a:p>
          <a:p>
            <a:pPr marL="342900" lvl="0" indent="-342900" fontAlgn="base">
              <a:lnSpc>
                <a:spcPts val="195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Outras categorias de auxílios especificadas por decisão do Conselho.</a:t>
            </a:r>
          </a:p>
        </p:txBody>
      </p:sp>
    </p:spTree>
    <p:extLst>
      <p:ext uri="{BB962C8B-B14F-4D97-AF65-F5344CB8AC3E}">
        <p14:creationId xmlns:p14="http://schemas.microsoft.com/office/powerpoint/2010/main" val="251015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88F82BF-0ABA-A4C3-04D3-1CD8865B49B6}"/>
              </a:ext>
            </a:extLst>
          </p:cNvPr>
          <p:cNvSpPr txBox="1"/>
          <p:nvPr/>
        </p:nvSpPr>
        <p:spPr>
          <a:xfrm>
            <a:off x="574998" y="384544"/>
            <a:ext cx="8381131" cy="464871"/>
          </a:xfrm>
          <a:prstGeom prst="rect">
            <a:avLst/>
          </a:prstGeom>
          <a:noFill/>
        </p:spPr>
        <p:txBody>
          <a:bodyPr wrap="square" rtlCol="0">
            <a:spAutoFit/>
          </a:bodyPr>
          <a:lstStyle/>
          <a:p>
            <a:pPr lvl="0">
              <a:lnSpc>
                <a:spcPct val="150000"/>
              </a:lnSpc>
            </a:pPr>
            <a:r>
              <a:rPr lang="pt-PT" b="1" dirty="0">
                <a:solidFill>
                  <a:srgbClr val="1F497D"/>
                </a:solidFill>
                <a:latin typeface="Calibri"/>
              </a:rPr>
              <a:t>Derrogações à notificação dos </a:t>
            </a:r>
            <a:r>
              <a:rPr kumimoji="0" lang="pt-PT" sz="1800" b="1" i="0" u="none" strike="noStrike" kern="1200" cap="none" spc="0" normalizeH="0" baseline="0" noProof="0" dirty="0">
                <a:ln>
                  <a:noFill/>
                </a:ln>
                <a:solidFill>
                  <a:srgbClr val="1F497D"/>
                </a:solidFill>
                <a:effectLst/>
                <a:uLnTx/>
                <a:uFillTx/>
                <a:latin typeface="Calibri"/>
                <a:ea typeface="+mn-ea"/>
                <a:cs typeface="+mn-cs"/>
              </a:rPr>
              <a:t>auxílios de Estado</a:t>
            </a:r>
          </a:p>
        </p:txBody>
      </p:sp>
      <p:sp>
        <p:nvSpPr>
          <p:cNvPr id="3" name="Retângulo 2">
            <a:extLst>
              <a:ext uri="{FF2B5EF4-FFF2-40B4-BE49-F238E27FC236}">
                <a16:creationId xmlns:a16="http://schemas.microsoft.com/office/drawing/2014/main" id="{BD1DCE6E-DDC8-404C-2B8C-11C9AFD9BB00}"/>
              </a:ext>
            </a:extLst>
          </p:cNvPr>
          <p:cNvSpPr/>
          <p:nvPr/>
        </p:nvSpPr>
        <p:spPr>
          <a:xfrm>
            <a:off x="395536" y="764704"/>
            <a:ext cx="8146404" cy="1531445"/>
          </a:xfrm>
          <a:prstGeom prst="rect">
            <a:avLst/>
          </a:prstGeom>
        </p:spPr>
        <p:txBody>
          <a:bodyPr wrap="square">
            <a:spAutoFit/>
          </a:bodyPr>
          <a:lstStyle/>
          <a:p>
            <a:pPr fontAlgn="base">
              <a:lnSpc>
                <a:spcPct val="150000"/>
              </a:lnSpc>
              <a:spcAft>
                <a:spcPts val="0"/>
              </a:spcAft>
            </a:pPr>
            <a:r>
              <a:rPr lang="pt-PT" sz="1600" dirty="0">
                <a:solidFill>
                  <a:prstClr val="black">
                    <a:lumMod val="85000"/>
                    <a:lumOff val="15000"/>
                  </a:prstClr>
                </a:solidFill>
                <a:latin typeface="Calibri"/>
              </a:rPr>
              <a:t>Todo o financiamento público que preenche os critérios enunciados no n.º 1 do artigo 107.º do TFUE constitui um auxílio de Estado e, como tal, deve ser notificado à Comissão nos termos do n.º 3 do artigo 108.º do TFUE. No entanto, e em conformidade com o artigo 108.º e 109.º do TFUE, certas categorias de auxílios podem vir a ser consideradas isentas de notificação.</a:t>
            </a:r>
          </a:p>
        </p:txBody>
      </p:sp>
      <p:sp>
        <p:nvSpPr>
          <p:cNvPr id="4" name="Retângulo 3">
            <a:extLst>
              <a:ext uri="{FF2B5EF4-FFF2-40B4-BE49-F238E27FC236}">
                <a16:creationId xmlns:a16="http://schemas.microsoft.com/office/drawing/2014/main" id="{3FCF38F2-799D-AEE3-F98E-FC4A97D8D1CB}"/>
              </a:ext>
            </a:extLst>
          </p:cNvPr>
          <p:cNvSpPr/>
          <p:nvPr/>
        </p:nvSpPr>
        <p:spPr>
          <a:xfrm>
            <a:off x="395536" y="2636912"/>
            <a:ext cx="8496944" cy="3008772"/>
          </a:xfrm>
          <a:prstGeom prst="rect">
            <a:avLst/>
          </a:prstGeom>
        </p:spPr>
        <p:txBody>
          <a:bodyPr wrap="square">
            <a:spAutoFit/>
          </a:bodyPr>
          <a:lstStyle/>
          <a:p>
            <a:pPr>
              <a:lnSpc>
                <a:spcPct val="150000"/>
              </a:lnSpc>
            </a:pPr>
            <a:r>
              <a:rPr lang="pt-PT" sz="1600" dirty="0">
                <a:solidFill>
                  <a:prstClr val="black">
                    <a:lumMod val="85000"/>
                    <a:lumOff val="15000"/>
                  </a:prstClr>
                </a:solidFill>
                <a:latin typeface="Calibri"/>
              </a:rPr>
              <a:t>As exceções à obrigatoriedade de notificação prévia à Comissão Europeia</a:t>
            </a:r>
          </a:p>
          <a:p>
            <a:pPr>
              <a:lnSpc>
                <a:spcPct val="150000"/>
              </a:lnSpc>
            </a:pPr>
            <a:r>
              <a:rPr lang="pt-PT" sz="1600" dirty="0">
                <a:solidFill>
                  <a:prstClr val="black">
                    <a:lumMod val="85000"/>
                    <a:lumOff val="15000"/>
                  </a:prstClr>
                </a:solidFill>
                <a:latin typeface="Calibri"/>
              </a:rPr>
              <a:t>1 - Regra de minimis (auxílios de reduzido valor não suscetíveis de afetar de forma significativa a concorrência intracomunitária)</a:t>
            </a:r>
          </a:p>
          <a:p>
            <a:pPr>
              <a:lnSpc>
                <a:spcPct val="150000"/>
              </a:lnSpc>
            </a:pPr>
            <a:r>
              <a:rPr lang="pt-PT" sz="1600" dirty="0">
                <a:solidFill>
                  <a:prstClr val="black">
                    <a:lumMod val="85000"/>
                    <a:lumOff val="15000"/>
                  </a:prstClr>
                </a:solidFill>
                <a:latin typeface="Calibri"/>
              </a:rPr>
              <a:t>2 – Categorias de auxílios incluídos no Regulamento Geral de Isenções por Categoria - </a:t>
            </a:r>
            <a:r>
              <a:rPr lang="pt-PT" sz="1600" i="1" dirty="0">
                <a:solidFill>
                  <a:prstClr val="black">
                    <a:lumMod val="85000"/>
                    <a:lumOff val="15000"/>
                  </a:prstClr>
                </a:solidFill>
                <a:latin typeface="Calibri"/>
              </a:rPr>
              <a:t>Regulamento (UE) n.º 651/2014, da Comissão, de 16 de junho </a:t>
            </a:r>
          </a:p>
          <a:p>
            <a:pPr>
              <a:lnSpc>
                <a:spcPct val="150000"/>
              </a:lnSpc>
            </a:pPr>
            <a:r>
              <a:rPr lang="pt-PT" sz="1600" dirty="0">
                <a:solidFill>
                  <a:prstClr val="black">
                    <a:lumMod val="85000"/>
                    <a:lumOff val="15000"/>
                  </a:prstClr>
                </a:solidFill>
                <a:latin typeface="Calibri"/>
              </a:rPr>
              <a:t>Categorias de auxílios de Estado que, desde que respeitem determinados critérios, nomeadamente em termos de intensidade máxima de auxílio, estarão em condições de ser atribuídos sem causar impacto significativo nas trocas intracomunitárias</a:t>
            </a:r>
          </a:p>
        </p:txBody>
      </p:sp>
    </p:spTree>
    <p:extLst>
      <p:ext uri="{BB962C8B-B14F-4D97-AF65-F5344CB8AC3E}">
        <p14:creationId xmlns:p14="http://schemas.microsoft.com/office/powerpoint/2010/main" val="132260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8E90146-2D5C-41C8-F58A-145749509D34}"/>
              </a:ext>
            </a:extLst>
          </p:cNvPr>
          <p:cNvSpPr txBox="1"/>
          <p:nvPr/>
        </p:nvSpPr>
        <p:spPr>
          <a:xfrm>
            <a:off x="574998" y="384544"/>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Derrogações à notificação dos auxílios de Estado</a:t>
            </a:r>
          </a:p>
        </p:txBody>
      </p:sp>
      <p:sp>
        <p:nvSpPr>
          <p:cNvPr id="6" name="Retângulo 5">
            <a:extLst>
              <a:ext uri="{FF2B5EF4-FFF2-40B4-BE49-F238E27FC236}">
                <a16:creationId xmlns:a16="http://schemas.microsoft.com/office/drawing/2014/main" id="{C353E097-3E98-28DD-CFE5-0B1ACF644C4E}"/>
              </a:ext>
            </a:extLst>
          </p:cNvPr>
          <p:cNvSpPr/>
          <p:nvPr/>
        </p:nvSpPr>
        <p:spPr>
          <a:xfrm>
            <a:off x="432917" y="995678"/>
            <a:ext cx="8496944" cy="42344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Categorias de auxílios incluídos no Regulamento Geral de Isenções por Categoria</a:t>
            </a:r>
          </a:p>
        </p:txBody>
      </p:sp>
      <p:sp>
        <p:nvSpPr>
          <p:cNvPr id="7" name="Retângulo 6">
            <a:extLst>
              <a:ext uri="{FF2B5EF4-FFF2-40B4-BE49-F238E27FC236}">
                <a16:creationId xmlns:a16="http://schemas.microsoft.com/office/drawing/2014/main" id="{4CABEB75-B42A-8B61-2644-A268A3C70D4D}"/>
              </a:ext>
            </a:extLst>
          </p:cNvPr>
          <p:cNvSpPr/>
          <p:nvPr/>
        </p:nvSpPr>
        <p:spPr>
          <a:xfrm>
            <a:off x="666664" y="1441467"/>
            <a:ext cx="8029450" cy="4855432"/>
          </a:xfrm>
          <a:prstGeom prst="rect">
            <a:avLst/>
          </a:prstGeom>
        </p:spPr>
        <p:txBody>
          <a:bodyPr wrap="square">
            <a:spAutoFit/>
          </a:bodyPr>
          <a:lstStyle/>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com Finalidade Regional;</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às PME;</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ao acesso das PME ao financiamento;</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à investigação e desenvolvimento e à inovação;</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à formação;</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a trabalhadores desfavorecidos e trabalhadores com deficiência;</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à proteção do ambiente;</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destinados a remediar os danos causados por certas calamidades naturais;</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sociais ao transporte para habitantes de regiões periféricas;</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a infraestruturas de banda larga;</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à cultura e conservação do património;</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a infraestruturas desportivas e recreativas multifuncionais;</a:t>
            </a:r>
          </a:p>
          <a:p>
            <a:pPr marL="342900" lvl="0" indent="-342900" fontAlgn="base">
              <a:lnSpc>
                <a:spcPct val="150000"/>
              </a:lnSpc>
              <a:spcAft>
                <a:spcPts val="0"/>
              </a:spcAft>
              <a:buSzPts val="1000"/>
              <a:buFont typeface="Symbol" panose="05050102010706020507" pitchFamily="18" charset="2"/>
              <a:buChar char=""/>
              <a:tabLst>
                <a:tab pos="457200" algn="l"/>
              </a:tabLst>
            </a:pPr>
            <a:r>
              <a:rPr lang="pt-PT" sz="1600" dirty="0">
                <a:solidFill>
                  <a:prstClr val="black">
                    <a:lumMod val="85000"/>
                    <a:lumOff val="15000"/>
                  </a:prstClr>
                </a:solidFill>
                <a:latin typeface="Calibri"/>
              </a:rPr>
              <a:t>Auxílios a infraestruturas locais.</a:t>
            </a:r>
          </a:p>
        </p:txBody>
      </p:sp>
    </p:spTree>
    <p:extLst>
      <p:ext uri="{BB962C8B-B14F-4D97-AF65-F5344CB8AC3E}">
        <p14:creationId xmlns:p14="http://schemas.microsoft.com/office/powerpoint/2010/main" val="5509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89EB883-517D-A946-5926-BD0CFE704C73}"/>
              </a:ext>
            </a:extLst>
          </p:cNvPr>
          <p:cNvSpPr txBox="1"/>
          <p:nvPr/>
        </p:nvSpPr>
        <p:spPr>
          <a:xfrm>
            <a:off x="467544" y="548680"/>
            <a:ext cx="8381131" cy="46166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3 - Serviços de Interesse Económico Geral</a:t>
            </a:r>
          </a:p>
        </p:txBody>
      </p:sp>
      <p:sp>
        <p:nvSpPr>
          <p:cNvPr id="3" name="Retângulo 2">
            <a:extLst>
              <a:ext uri="{FF2B5EF4-FFF2-40B4-BE49-F238E27FC236}">
                <a16:creationId xmlns:a16="http://schemas.microsoft.com/office/drawing/2014/main" id="{C6C9C078-2E44-E699-BC3D-CAE811220ABB}"/>
              </a:ext>
            </a:extLst>
          </p:cNvPr>
          <p:cNvSpPr/>
          <p:nvPr/>
        </p:nvSpPr>
        <p:spPr>
          <a:xfrm>
            <a:off x="384429" y="1169457"/>
            <a:ext cx="8122803"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Serviços de interesse geral são serviços que as autoridades públicas dos Estados-Membros classificam como sendo de interesse geral e, por conseguinte, sujeitos a obrigações específicas de serviço público. Tais serviços podem ser prestados quer pelo Estado, quer pelo setor privado.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Exemplos de serviços de interesse geral: transportes públicos, serviços postais e cuidados de saúde.</a:t>
            </a:r>
          </a:p>
        </p:txBody>
      </p:sp>
      <p:sp>
        <p:nvSpPr>
          <p:cNvPr id="4" name="Retângulo 3">
            <a:extLst>
              <a:ext uri="{FF2B5EF4-FFF2-40B4-BE49-F238E27FC236}">
                <a16:creationId xmlns:a16="http://schemas.microsoft.com/office/drawing/2014/main" id="{FDC4D7F9-4AA4-4F66-80B5-6DDB9D84CFF2}"/>
              </a:ext>
            </a:extLst>
          </p:cNvPr>
          <p:cNvSpPr/>
          <p:nvPr/>
        </p:nvSpPr>
        <p:spPr>
          <a:xfrm>
            <a:off x="395536" y="2652008"/>
            <a:ext cx="8525146" cy="30469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Há três categorias de serviços de interesse geral: económicos, não económicos e sociais.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Os serviços de interesse económico geral, que são serviços de base prestados em troca de pagamento, tais como os serviços postais. Estes serviços estão sujeitos às regras de concorrência e do mercado interno europeu. No entanto, poderá haver derrogações a estas regras, caso tal seja necessário para proteger o acesso dos cidadãos a serviços básicos.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Os serviços não económicos, tais como a polícia, a justiça e os regimes de segurança social obrigatórios, que não são sujeitos a legislação europeia específica ou às regras do mercado interno e da concorrência.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Os serviços sociais de interesse geral são aqueles que respondem às necessidades dos cidadãos mais vulneráveis e assentam nos princípios da solidariedade e da igualdade de acesso. Podem ser de natureza económica ou não económica. Estes incluem, por exemplo, os regimes de segurança social, os serviços de emprego e a habitação social.</a:t>
            </a:r>
          </a:p>
        </p:txBody>
      </p:sp>
    </p:spTree>
    <p:extLst>
      <p:ext uri="{BB962C8B-B14F-4D97-AF65-F5344CB8AC3E}">
        <p14:creationId xmlns:p14="http://schemas.microsoft.com/office/powerpoint/2010/main" val="18199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759608" y="1740333"/>
            <a:ext cx="7531240" cy="954107"/>
          </a:xfrm>
          <a:prstGeom prst="rect">
            <a:avLst/>
          </a:prstGeom>
        </p:spPr>
        <p:txBody>
          <a:bodyPr wrap="square">
            <a:spAutoFit/>
          </a:bodyPr>
          <a:lstStyle/>
          <a:p>
            <a:r>
              <a:rPr lang="pt-PT" sz="2800" dirty="0">
                <a:solidFill>
                  <a:srgbClr val="022344"/>
                </a:solidFill>
                <a:latin typeface="Georgia" panose="02040502050405020303" pitchFamily="18" charset="0"/>
                <a:ea typeface="+mj-ea"/>
                <a:cs typeface="+mj-cs"/>
              </a:rPr>
              <a:t>Auxílios de Estado</a:t>
            </a:r>
          </a:p>
          <a:p>
            <a:endParaRPr lang="pt-PT" sz="2800"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637687D-C71E-5E75-C5C9-D0F79D85C1AF}"/>
              </a:ext>
            </a:extLst>
          </p:cNvPr>
          <p:cNvPicPr>
            <a:picLocks noChangeAspect="1"/>
          </p:cNvPicPr>
          <p:nvPr/>
        </p:nvPicPr>
        <p:blipFill>
          <a:blip r:embed="rId3"/>
          <a:stretch>
            <a:fillRect/>
          </a:stretch>
        </p:blipFill>
        <p:spPr>
          <a:xfrm>
            <a:off x="2852962" y="246191"/>
            <a:ext cx="4311326" cy="5774497"/>
          </a:xfrm>
          <a:prstGeom prst="rect">
            <a:avLst/>
          </a:prstGeom>
        </p:spPr>
      </p:pic>
      <p:pic>
        <p:nvPicPr>
          <p:cNvPr id="3" name="Imagem 2">
            <a:extLst>
              <a:ext uri="{FF2B5EF4-FFF2-40B4-BE49-F238E27FC236}">
                <a16:creationId xmlns:a16="http://schemas.microsoft.com/office/drawing/2014/main" id="{868927C7-8091-BBCE-F2A1-B0587312292B}"/>
              </a:ext>
            </a:extLst>
          </p:cNvPr>
          <p:cNvPicPr>
            <a:picLocks noChangeAspect="1"/>
          </p:cNvPicPr>
          <p:nvPr/>
        </p:nvPicPr>
        <p:blipFill>
          <a:blip r:embed="rId4"/>
          <a:stretch>
            <a:fillRect/>
          </a:stretch>
        </p:blipFill>
        <p:spPr>
          <a:xfrm>
            <a:off x="395537" y="332657"/>
            <a:ext cx="2448272" cy="793670"/>
          </a:xfrm>
          <a:prstGeom prst="rect">
            <a:avLst/>
          </a:prstGeom>
        </p:spPr>
      </p:pic>
    </p:spTree>
    <p:extLst>
      <p:ext uri="{BB962C8B-B14F-4D97-AF65-F5344CB8AC3E}">
        <p14:creationId xmlns:p14="http://schemas.microsoft.com/office/powerpoint/2010/main" val="1531015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B8244D6-A754-C1CC-6802-EBD2A15AE11B}"/>
              </a:ext>
            </a:extLst>
          </p:cNvPr>
          <p:cNvPicPr>
            <a:picLocks noChangeAspect="1"/>
          </p:cNvPicPr>
          <p:nvPr/>
        </p:nvPicPr>
        <p:blipFill rotWithShape="1">
          <a:blip r:embed="rId3"/>
          <a:srcRect b="59845"/>
          <a:stretch/>
        </p:blipFill>
        <p:spPr>
          <a:xfrm>
            <a:off x="611560" y="1128704"/>
            <a:ext cx="8310160" cy="4469362"/>
          </a:xfrm>
          <a:prstGeom prst="rect">
            <a:avLst/>
          </a:prstGeom>
        </p:spPr>
      </p:pic>
      <p:pic>
        <p:nvPicPr>
          <p:cNvPr id="3" name="Imagem 2">
            <a:extLst>
              <a:ext uri="{FF2B5EF4-FFF2-40B4-BE49-F238E27FC236}">
                <a16:creationId xmlns:a16="http://schemas.microsoft.com/office/drawing/2014/main" id="{5DD9FAE6-9560-69B3-441B-5A2F0C874468}"/>
              </a:ext>
            </a:extLst>
          </p:cNvPr>
          <p:cNvPicPr>
            <a:picLocks noChangeAspect="1"/>
          </p:cNvPicPr>
          <p:nvPr/>
        </p:nvPicPr>
        <p:blipFill>
          <a:blip r:embed="rId4"/>
          <a:stretch>
            <a:fillRect/>
          </a:stretch>
        </p:blipFill>
        <p:spPr>
          <a:xfrm>
            <a:off x="395537" y="332657"/>
            <a:ext cx="2448272" cy="793670"/>
          </a:xfrm>
          <a:prstGeom prst="rect">
            <a:avLst/>
          </a:prstGeom>
        </p:spPr>
      </p:pic>
    </p:spTree>
    <p:extLst>
      <p:ext uri="{BB962C8B-B14F-4D97-AF65-F5344CB8AC3E}">
        <p14:creationId xmlns:p14="http://schemas.microsoft.com/office/powerpoint/2010/main" val="289284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9BF28D8-05D8-FB38-3619-3DD8FF23D61A}"/>
              </a:ext>
            </a:extLst>
          </p:cNvPr>
          <p:cNvPicPr>
            <a:picLocks noChangeAspect="1"/>
          </p:cNvPicPr>
          <p:nvPr/>
        </p:nvPicPr>
        <p:blipFill rotWithShape="1">
          <a:blip r:embed="rId3"/>
          <a:srcRect t="40154"/>
          <a:stretch/>
        </p:blipFill>
        <p:spPr>
          <a:xfrm>
            <a:off x="1475656" y="1077334"/>
            <a:ext cx="6408712" cy="5136964"/>
          </a:xfrm>
          <a:prstGeom prst="rect">
            <a:avLst/>
          </a:prstGeom>
        </p:spPr>
      </p:pic>
      <p:pic>
        <p:nvPicPr>
          <p:cNvPr id="3" name="Imagem 2">
            <a:extLst>
              <a:ext uri="{FF2B5EF4-FFF2-40B4-BE49-F238E27FC236}">
                <a16:creationId xmlns:a16="http://schemas.microsoft.com/office/drawing/2014/main" id="{BD2F8E90-38BE-4521-A958-6019B0B60908}"/>
              </a:ext>
            </a:extLst>
          </p:cNvPr>
          <p:cNvPicPr>
            <a:picLocks noChangeAspect="1"/>
          </p:cNvPicPr>
          <p:nvPr/>
        </p:nvPicPr>
        <p:blipFill>
          <a:blip r:embed="rId4"/>
          <a:stretch>
            <a:fillRect/>
          </a:stretch>
        </p:blipFill>
        <p:spPr>
          <a:xfrm>
            <a:off x="395537" y="332657"/>
            <a:ext cx="2448272" cy="793670"/>
          </a:xfrm>
          <a:prstGeom prst="rect">
            <a:avLst/>
          </a:prstGeom>
        </p:spPr>
      </p:pic>
    </p:spTree>
    <p:extLst>
      <p:ext uri="{BB962C8B-B14F-4D97-AF65-F5344CB8AC3E}">
        <p14:creationId xmlns:p14="http://schemas.microsoft.com/office/powerpoint/2010/main" val="131569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5A4D2AA-F274-555F-FD3B-90DDB75141F6}"/>
              </a:ext>
            </a:extLst>
          </p:cNvPr>
          <p:cNvSpPr/>
          <p:nvPr/>
        </p:nvSpPr>
        <p:spPr>
          <a:xfrm>
            <a:off x="395536" y="260648"/>
            <a:ext cx="8280920" cy="6192144"/>
          </a:xfrm>
          <a:prstGeom prst="rect">
            <a:avLst/>
          </a:prstGeom>
        </p:spPr>
        <p:txBody>
          <a:bodyPr wrap="square">
            <a:spAutoFit/>
          </a:bodyPr>
          <a:lstStyle/>
          <a:p>
            <a:pPr fontAlgn="base">
              <a:lnSpc>
                <a:spcPct val="107000"/>
              </a:lnSpc>
              <a:spcAft>
                <a:spcPts val="0"/>
              </a:spcAft>
            </a:pPr>
            <a:r>
              <a:rPr lang="pt-PT" b="1" dirty="0">
                <a:solidFill>
                  <a:srgbClr val="1F497D"/>
                </a:solidFill>
                <a:latin typeface="Calibri"/>
              </a:rPr>
              <a:t>Método de base utilizado para a apreciação dos auxílios de Estado</a:t>
            </a:r>
          </a:p>
          <a:p>
            <a:pPr fontAlgn="base">
              <a:lnSpc>
                <a:spcPct val="107000"/>
              </a:lnSpc>
              <a:spcAft>
                <a:spcPts val="0"/>
              </a:spcAft>
            </a:pPr>
            <a:endParaRPr lang="pt-PT" sz="1600" dirty="0">
              <a:solidFill>
                <a:prstClr val="black">
                  <a:lumMod val="85000"/>
                  <a:lumOff val="15000"/>
                </a:prstClr>
              </a:solidFill>
              <a:latin typeface="Calibri"/>
            </a:endParaRPr>
          </a:p>
          <a:p>
            <a:pPr fontAlgn="base">
              <a:lnSpc>
                <a:spcPct val="150000"/>
              </a:lnSpc>
              <a:spcAft>
                <a:spcPts val="0"/>
              </a:spcAft>
            </a:pPr>
            <a:r>
              <a:rPr lang="pt-PT" sz="1600" dirty="0">
                <a:solidFill>
                  <a:prstClr val="black">
                    <a:lumMod val="85000"/>
                    <a:lumOff val="15000"/>
                  </a:prstClr>
                </a:solidFill>
                <a:latin typeface="Calibri"/>
              </a:rPr>
              <a:t>No âmbito da iniciativa Modernização da política da UE no domínio dos auxílios estatais verifica-se uma tendência para uniformizar os critérios de averiguação da compatibilidade dos auxílios de Estado, nas diferentes orientações vigentes. </a:t>
            </a:r>
          </a:p>
          <a:p>
            <a:pPr fontAlgn="base">
              <a:lnSpc>
                <a:spcPct val="150000"/>
              </a:lnSpc>
              <a:spcAft>
                <a:spcPts val="0"/>
              </a:spcAft>
            </a:pPr>
            <a:r>
              <a:rPr lang="pt-PT" sz="1600" dirty="0">
                <a:solidFill>
                  <a:prstClr val="black">
                    <a:lumMod val="85000"/>
                    <a:lumOff val="15000"/>
                  </a:prstClr>
                </a:solidFill>
                <a:latin typeface="Calibri"/>
              </a:rPr>
              <a:t>A nova metodologia para efetuar a apreciação dos auxílios de Estado assenta na análise de sete critérios económicos:</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Contributo para um objetivo de interesse comum;</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Necessidade de intervenção do Estado;</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Adequação;</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Efeito de incentivo;</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Proporcionalidade do auxílio/limitação do auxílio ao mínimo necessário;</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Efeitos negativos;</a:t>
            </a:r>
          </a:p>
          <a:p>
            <a:pPr marL="285750" lvl="0" indent="-285750" fontAlgn="base">
              <a:lnSpc>
                <a:spcPct val="150000"/>
              </a:lnSpc>
              <a:spcAft>
                <a:spcPts val="0"/>
              </a:spcAft>
              <a:buSzPts val="1000"/>
              <a:buFont typeface="Arial" panose="020B0604020202020204" pitchFamily="34" charset="0"/>
              <a:buChar char="•"/>
              <a:tabLst>
                <a:tab pos="457200" algn="l"/>
              </a:tabLst>
            </a:pPr>
            <a:r>
              <a:rPr lang="pt-PT" sz="1600" dirty="0">
                <a:solidFill>
                  <a:prstClr val="black">
                    <a:lumMod val="85000"/>
                    <a:lumOff val="15000"/>
                  </a:prstClr>
                </a:solidFill>
                <a:latin typeface="Calibri"/>
              </a:rPr>
              <a:t>Transparência.</a:t>
            </a:r>
          </a:p>
          <a:p>
            <a:pPr fontAlgn="base">
              <a:lnSpc>
                <a:spcPct val="150000"/>
              </a:lnSpc>
              <a:spcAft>
                <a:spcPts val="0"/>
              </a:spcAft>
            </a:pPr>
            <a:r>
              <a:rPr lang="pt-PT" sz="1600" i="1" dirty="0">
                <a:solidFill>
                  <a:prstClr val="black">
                    <a:lumMod val="85000"/>
                    <a:lumOff val="15000"/>
                  </a:prstClr>
                </a:solidFill>
                <a:latin typeface="Calibri"/>
              </a:rPr>
              <a:t>Por contribuição para um objetivo de interesse comum entende-se uma medida de auxílio claramente definida, que visa a prossecução de um objetivo de interesse comum em conformidade com o nº 3 do artigo 107.º do TFUE.</a:t>
            </a:r>
          </a:p>
        </p:txBody>
      </p:sp>
    </p:spTree>
    <p:extLst>
      <p:ext uri="{BB962C8B-B14F-4D97-AF65-F5344CB8AC3E}">
        <p14:creationId xmlns:p14="http://schemas.microsoft.com/office/powerpoint/2010/main" val="2181615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60F018E-FB0B-F9B2-00C5-E0DED4F4CD90}"/>
              </a:ext>
            </a:extLst>
          </p:cNvPr>
          <p:cNvSpPr/>
          <p:nvPr/>
        </p:nvSpPr>
        <p:spPr>
          <a:xfrm>
            <a:off x="467544" y="1124744"/>
            <a:ext cx="8280920" cy="4486100"/>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No que diz respeito à necessidade de intervenção do Estado </a:t>
            </a:r>
          </a:p>
          <a:p>
            <a:pPr marL="0" marR="0" lvl="0" indent="0" algn="l" defTabSz="914400" rtl="0" eaLnBrk="1" fontAlgn="base" latinLnBrk="0" hangingPunct="1">
              <a:lnSpc>
                <a:spcPct val="150000"/>
              </a:lnSpc>
              <a:spcBef>
                <a:spcPts val="0"/>
              </a:spcBef>
              <a:spcAft>
                <a:spcPts val="0"/>
              </a:spcAft>
              <a:buClrTx/>
              <a:buSzTx/>
              <a:buFontTx/>
              <a:buNone/>
              <a:tabLst/>
              <a:defRPr/>
            </a:pPr>
            <a:endParaRPr lang="pt-PT" sz="1600" dirty="0">
              <a:solidFill>
                <a:prstClr val="black">
                  <a:lumMod val="85000"/>
                  <a:lumOff val="15000"/>
                </a:prstClr>
              </a:solidFill>
              <a:latin typeface="Calibri"/>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Medida de auxílio de Estado propõe corrigir uma situação – ex. uma falha de mercado, ou uma qualquer outra situação em que o mercado deixado a si mesmo, não seria capaz de corrigir e por conseguinte, a medida de auxílio de Estado visa uma melhoria do mercado no seu todo.</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Medida de auxílio deverá garantir a adequação da mesma, ou seja, garantir que se trata do instrumento político mais adequado para atingir o já mencionado objetivo de interesse comum.</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Medida de auxílio possua um efeito de incentivo, que altere o comportamento da(s) empresa(s), criando e diversificando as atividades, o que não teria ocorrido da mesma forma na ausência do auxílio.</a:t>
            </a:r>
          </a:p>
        </p:txBody>
      </p:sp>
      <p:sp>
        <p:nvSpPr>
          <p:cNvPr id="3" name="Retângulo 2">
            <a:extLst>
              <a:ext uri="{FF2B5EF4-FFF2-40B4-BE49-F238E27FC236}">
                <a16:creationId xmlns:a16="http://schemas.microsoft.com/office/drawing/2014/main" id="{8A8B9419-F162-8841-0893-24048856ABBE}"/>
              </a:ext>
            </a:extLst>
          </p:cNvPr>
          <p:cNvSpPr/>
          <p:nvPr/>
        </p:nvSpPr>
        <p:spPr>
          <a:xfrm>
            <a:off x="467544" y="527668"/>
            <a:ext cx="8064896" cy="388696"/>
          </a:xfrm>
          <a:prstGeom prst="rect">
            <a:avLst/>
          </a:prstGeom>
        </p:spPr>
        <p:txBody>
          <a:bodyPr wrap="square">
            <a:spAutoFit/>
          </a:bodyPr>
          <a:lstStyle/>
          <a:p>
            <a:pPr lvl="0" fontAlgn="base">
              <a:lnSpc>
                <a:spcPct val="107000"/>
              </a:lnSpc>
            </a:pPr>
            <a:r>
              <a:rPr lang="pt-PT" b="1" dirty="0">
                <a:solidFill>
                  <a:srgbClr val="1F497D"/>
                </a:solidFill>
              </a:rPr>
              <a:t>Método de base utilizado para a apreciação dos auxílios de Estado</a:t>
            </a:r>
          </a:p>
        </p:txBody>
      </p:sp>
    </p:spTree>
    <p:extLst>
      <p:ext uri="{BB962C8B-B14F-4D97-AF65-F5344CB8AC3E}">
        <p14:creationId xmlns:p14="http://schemas.microsoft.com/office/powerpoint/2010/main" val="281046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04A8B48-CF2A-6B3D-4EAE-85D30872B513}"/>
              </a:ext>
            </a:extLst>
          </p:cNvPr>
          <p:cNvSpPr/>
          <p:nvPr/>
        </p:nvSpPr>
        <p:spPr>
          <a:xfrm>
            <a:off x="323528" y="1268760"/>
            <a:ext cx="8568952" cy="4524315"/>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efeito de incentivo encontra-se estritamente ligado à proporcionalidade dos auxílios</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Limitação do montante de auxílio ao mínimo necessário para incentivar o(s) investimento(s) e/ou atividade(s) complementar(</a:t>
            </a:r>
            <a:r>
              <a:rPr kumimoji="0" lang="pt-PT" sz="1600" b="0" i="0" u="none" strike="noStrike" kern="1200" cap="none" spc="0" normalizeH="0" baseline="0" noProof="0" dirty="0" err="1">
                <a:ln>
                  <a:noFill/>
                </a:ln>
                <a:solidFill>
                  <a:prstClr val="black">
                    <a:lumMod val="85000"/>
                    <a:lumOff val="15000"/>
                  </a:prstClr>
                </a:solidFill>
                <a:effectLst/>
                <a:uLnTx/>
                <a:uFillTx/>
                <a:latin typeface="Calibri"/>
                <a:ea typeface="+mn-ea"/>
                <a:cs typeface="+mn-cs"/>
              </a:rPr>
              <a:t>es</a:t>
            </a: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mínimo necessário à alteração do comportamento da(s) empresa(s). </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critério da prevenção de efeitos negativos visa limitar as distorções da concorrência e das trocas comerciais entre Estados-Membros ao mínimo indispensável, ou seja, os efeitos negativos dos auxílios são suficientemente limitados, para que, numa ponderação entre os efeitos positivos e os efeitos negativos, o balanço global da medida seja claramente positivo.</a:t>
            </a:r>
          </a:p>
          <a:p>
            <a:pPr marL="0" marR="0" lvl="0" indent="0" algn="l" defTabSz="914400" rtl="0" eaLnBrk="1" fontAlgn="base"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Por fim, as medidas deverão garantir a transparência do auxílio, todas as informações e atos relevantes da medida deverão ser do conhecimento público e encontrar-se facilmente acessíveis aos Estados-Membros, à Comissão, aos operadores económicos e o público em geral.</a:t>
            </a:r>
          </a:p>
        </p:txBody>
      </p:sp>
      <p:sp>
        <p:nvSpPr>
          <p:cNvPr id="3" name="Retângulo 2">
            <a:extLst>
              <a:ext uri="{FF2B5EF4-FFF2-40B4-BE49-F238E27FC236}">
                <a16:creationId xmlns:a16="http://schemas.microsoft.com/office/drawing/2014/main" id="{8EDD65A6-3786-453E-1635-73B5CEED3A2E}"/>
              </a:ext>
            </a:extLst>
          </p:cNvPr>
          <p:cNvSpPr/>
          <p:nvPr/>
        </p:nvSpPr>
        <p:spPr>
          <a:xfrm>
            <a:off x="467544" y="527668"/>
            <a:ext cx="8064896" cy="388696"/>
          </a:xfrm>
          <a:prstGeom prst="rect">
            <a:avLst/>
          </a:prstGeom>
        </p:spPr>
        <p:txBody>
          <a:bodyPr wrap="square">
            <a:spAutoFit/>
          </a:bodyPr>
          <a:lstStyle/>
          <a:p>
            <a:pPr lvl="0" fontAlgn="base">
              <a:lnSpc>
                <a:spcPct val="107000"/>
              </a:lnSpc>
            </a:pPr>
            <a:r>
              <a:rPr lang="pt-PT" b="1" dirty="0">
                <a:solidFill>
                  <a:srgbClr val="1F497D"/>
                </a:solidFill>
              </a:rPr>
              <a:t>Método de base utilizado para a apreciação dos auxílios de Estado</a:t>
            </a:r>
          </a:p>
        </p:txBody>
      </p:sp>
    </p:spTree>
    <p:extLst>
      <p:ext uri="{BB962C8B-B14F-4D97-AF65-F5344CB8AC3E}">
        <p14:creationId xmlns:p14="http://schemas.microsoft.com/office/powerpoint/2010/main" val="2840476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D5F0F26-EA5A-4389-8E5B-106E6C78094F}"/>
              </a:ext>
            </a:extLst>
          </p:cNvPr>
          <p:cNvSpPr txBox="1"/>
          <p:nvPr/>
        </p:nvSpPr>
        <p:spPr>
          <a:xfrm>
            <a:off x="353477" y="1313237"/>
            <a:ext cx="8381131" cy="4478149"/>
          </a:xfrm>
          <a:prstGeom prst="rect">
            <a:avLst/>
          </a:prstGeom>
          <a:noFill/>
        </p:spPr>
        <p:txBody>
          <a:bodyPr wrap="square" rtlCol="0">
            <a:spAutoFit/>
          </a:bodyPr>
          <a:lstStyle/>
          <a:p>
            <a:r>
              <a:rPr lang="pt-PT" b="1" dirty="0">
                <a:solidFill>
                  <a:schemeClr val="tx2"/>
                </a:solidFill>
              </a:rPr>
              <a:t>Principio da concorrência não falseada</a:t>
            </a:r>
          </a:p>
          <a:p>
            <a:endParaRPr lang="pt-PT" dirty="0"/>
          </a:p>
          <a:p>
            <a:pPr>
              <a:lnSpc>
                <a:spcPct val="150000"/>
              </a:lnSpc>
            </a:pPr>
            <a:r>
              <a:rPr lang="pt-PT" sz="1600" dirty="0">
                <a:solidFill>
                  <a:prstClr val="black">
                    <a:lumMod val="85000"/>
                    <a:lumOff val="15000"/>
                  </a:prstClr>
                </a:solidFill>
              </a:rPr>
              <a:t>Um dos pilares fundamentais do projeto de construção europeia é a existência de um mercado comum sem fronteiras nacionais. </a:t>
            </a:r>
          </a:p>
          <a:p>
            <a:pPr>
              <a:lnSpc>
                <a:spcPct val="150000"/>
              </a:lnSpc>
            </a:pPr>
            <a:r>
              <a:rPr lang="pt-PT" sz="1600" dirty="0">
                <a:solidFill>
                  <a:prstClr val="black">
                    <a:lumMod val="85000"/>
                    <a:lumOff val="15000"/>
                  </a:prstClr>
                </a:solidFill>
              </a:rPr>
              <a:t>O mercado interno deverá estar firmemente ancorado no princípio da livre concorrência, de modo a que não seja distorcido pelo comportamento anti concorrencial das empresas ou dos Estados‑Membros, que em virtude das suas políticas públicas podem acabar por favorecer alguns intervenientes em detrimento de outros.</a:t>
            </a:r>
          </a:p>
          <a:p>
            <a:pPr>
              <a:lnSpc>
                <a:spcPct val="150000"/>
              </a:lnSpc>
            </a:pPr>
            <a:r>
              <a:rPr lang="pt-PT" sz="1600" dirty="0">
                <a:solidFill>
                  <a:prstClr val="black">
                    <a:lumMod val="85000"/>
                    <a:lumOff val="15000"/>
                  </a:prstClr>
                </a:solidFill>
              </a:rPr>
              <a:t>O artigo 107º do Tratado sobre o Funcionamento da União Europeia (TFUE) estabelece que são incompatíveis com o mercado interno a(s) medida(s) de auxílio que falseiem ou ameacem falsear a concorrência e as trocas comerciais entre os Estados-Membros.</a:t>
            </a:r>
          </a:p>
          <a:p>
            <a:pPr>
              <a:lnSpc>
                <a:spcPct val="150000"/>
              </a:lnSpc>
            </a:pPr>
            <a:endParaRPr lang="pt-PT" sz="1600" dirty="0">
              <a:solidFill>
                <a:prstClr val="black">
                  <a:lumMod val="85000"/>
                  <a:lumOff val="15000"/>
                </a:prstClr>
              </a:solidFill>
            </a:endParaRPr>
          </a:p>
        </p:txBody>
      </p:sp>
      <p:sp>
        <p:nvSpPr>
          <p:cNvPr id="3" name="Retângulo 2">
            <a:extLst>
              <a:ext uri="{FF2B5EF4-FFF2-40B4-BE49-F238E27FC236}">
                <a16:creationId xmlns:a16="http://schemas.microsoft.com/office/drawing/2014/main" id="{D07B3BE7-37A0-82BC-B5CD-CD98ED08304A}"/>
              </a:ext>
            </a:extLst>
          </p:cNvPr>
          <p:cNvSpPr/>
          <p:nvPr/>
        </p:nvSpPr>
        <p:spPr>
          <a:xfrm>
            <a:off x="381681" y="665165"/>
            <a:ext cx="2975943" cy="523220"/>
          </a:xfrm>
          <a:prstGeom prst="rect">
            <a:avLst/>
          </a:prstGeom>
        </p:spPr>
        <p:txBody>
          <a:bodyPr wrap="none">
            <a:spAutoFit/>
          </a:bodyPr>
          <a:lstStyle/>
          <a:p>
            <a:r>
              <a:rPr lang="pt-PT" sz="2800" b="1" dirty="0">
                <a:solidFill>
                  <a:srgbClr val="1F497D"/>
                </a:solidFill>
              </a:rPr>
              <a:t>Auxílios de Estado </a:t>
            </a:r>
          </a:p>
        </p:txBody>
      </p:sp>
    </p:spTree>
    <p:extLst>
      <p:ext uri="{BB962C8B-B14F-4D97-AF65-F5344CB8AC3E}">
        <p14:creationId xmlns:p14="http://schemas.microsoft.com/office/powerpoint/2010/main" val="244422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36DDC55-E3D3-E003-C1FC-60000509DC11}"/>
              </a:ext>
            </a:extLst>
          </p:cNvPr>
          <p:cNvSpPr txBox="1"/>
          <p:nvPr/>
        </p:nvSpPr>
        <p:spPr>
          <a:xfrm>
            <a:off x="539552" y="404663"/>
            <a:ext cx="8381131" cy="2723823"/>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A concorrência contribuiu para:</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Criar condições ao crescimento económico</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Influenciar decisões de investimento</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Aquisições empresariais</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Políticas tarifárias </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Incentivo à criação de novas empresas </a:t>
            </a: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Potenciar a produtividade e competitividade entre as empresas</a:t>
            </a:r>
          </a:p>
        </p:txBody>
      </p:sp>
      <p:sp>
        <p:nvSpPr>
          <p:cNvPr id="4" name="CaixaDeTexto 3">
            <a:extLst>
              <a:ext uri="{FF2B5EF4-FFF2-40B4-BE49-F238E27FC236}">
                <a16:creationId xmlns:a16="http://schemas.microsoft.com/office/drawing/2014/main" id="{FC1128C2-D1FF-97FB-2A2C-9BB425F29B30}"/>
              </a:ext>
            </a:extLst>
          </p:cNvPr>
          <p:cNvSpPr txBox="1"/>
          <p:nvPr/>
        </p:nvSpPr>
        <p:spPr>
          <a:xfrm>
            <a:off x="477043" y="3249126"/>
            <a:ext cx="8043961" cy="92333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Os apoios do Estado devem afetar os recursos públicos a favor de políticas orientadas para o crescimento </a:t>
            </a:r>
          </a:p>
        </p:txBody>
      </p:sp>
      <p:sp>
        <p:nvSpPr>
          <p:cNvPr id="6" name="Retângulo 5">
            <a:extLst>
              <a:ext uri="{FF2B5EF4-FFF2-40B4-BE49-F238E27FC236}">
                <a16:creationId xmlns:a16="http://schemas.microsoft.com/office/drawing/2014/main" id="{421B4E9D-4F97-2E8F-9FD0-E17470DA697C}"/>
              </a:ext>
            </a:extLst>
          </p:cNvPr>
          <p:cNvSpPr/>
          <p:nvPr/>
        </p:nvSpPr>
        <p:spPr>
          <a:xfrm>
            <a:off x="477043" y="4293096"/>
            <a:ext cx="8115969" cy="1200329"/>
          </a:xfrm>
          <a:prstGeom prst="rect">
            <a:avLst/>
          </a:prstGeom>
        </p:spPr>
        <p:txBody>
          <a:bodyPr wrap="square">
            <a:spAutoFit/>
          </a:bodyPr>
          <a:lstStyle/>
          <a:p>
            <a:pPr marL="0" marR="0" lvl="0" indent="0" defTabSz="914400" eaLnBrk="1" fontAlgn="base"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As regras em matéria de auxílios de Estado visam garantir o bom funcionamento do mercado da União Europeia (UE), de modo a que a concorrência não seja distorcida, contribuindo, assim, para o bem-estar dos consumidores e para a competitividade da economia europeia.</a:t>
            </a:r>
          </a:p>
        </p:txBody>
      </p:sp>
    </p:spTree>
    <p:extLst>
      <p:ext uri="{BB962C8B-B14F-4D97-AF65-F5344CB8AC3E}">
        <p14:creationId xmlns:p14="http://schemas.microsoft.com/office/powerpoint/2010/main" val="188448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A6C3E6B-6AAA-3285-3BA9-F451EF50FD00}"/>
              </a:ext>
            </a:extLst>
          </p:cNvPr>
          <p:cNvSpPr txBox="1"/>
          <p:nvPr/>
        </p:nvSpPr>
        <p:spPr>
          <a:xfrm>
            <a:off x="539552" y="404663"/>
            <a:ext cx="8381131" cy="235449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Definição de auxilio de estado</a:t>
            </a:r>
          </a:p>
          <a:p>
            <a:pPr marL="0" marR="0" lvl="0" indent="0" defTabSz="914400" eaLnBrk="1" fontAlgn="auto" latinLnBrk="0" hangingPunct="1">
              <a:lnSpc>
                <a:spcPct val="15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conceito de auxílio de Estado encontra-se diretamente definido pelo artigo 107.º do TFUE, como qualquer medida concedida pelo Estado ou proveniente de recursos estatais, que confira uma vantagem económica aos beneficiários, suscetível de afetar as trocas comerciais entre os Estados-Membros, concedida de forma seletiva, que favoreça o beneficiário e que falseie ou ameace falsear a concorrência intracomunitária.</a:t>
            </a:r>
          </a:p>
        </p:txBody>
      </p:sp>
      <p:sp>
        <p:nvSpPr>
          <p:cNvPr id="3" name="Retângulo 2">
            <a:extLst>
              <a:ext uri="{FF2B5EF4-FFF2-40B4-BE49-F238E27FC236}">
                <a16:creationId xmlns:a16="http://schemas.microsoft.com/office/drawing/2014/main" id="{7361BA22-5C47-A829-43A5-1953AEC5ADD9}"/>
              </a:ext>
            </a:extLst>
          </p:cNvPr>
          <p:cNvSpPr/>
          <p:nvPr/>
        </p:nvSpPr>
        <p:spPr>
          <a:xfrm>
            <a:off x="1331640" y="2723708"/>
            <a:ext cx="6480720" cy="2977995"/>
          </a:xfrm>
          <a:prstGeom prst="rect">
            <a:avLst/>
          </a:prstGeom>
        </p:spPr>
        <p:txBody>
          <a:bodyPr wrap="square">
            <a:spAutoFit/>
          </a:bodyPr>
          <a:lstStyle/>
          <a:p>
            <a:pPr marL="0" marR="0" lvl="0" indent="0" algn="just" defTabSz="914400" eaLnBrk="1" fontAlgn="base" latinLnBrk="0" hangingPunct="1">
              <a:lnSpc>
                <a:spcPct val="200000"/>
              </a:lnSpc>
              <a:spcBef>
                <a:spcPts val="0"/>
              </a:spcBef>
              <a:spcAft>
                <a:spcPts val="0"/>
              </a:spcAft>
              <a:buClrTx/>
              <a:buSzTx/>
              <a:buFontTx/>
              <a:buNone/>
              <a:tabLst/>
              <a:defRPr/>
            </a:pPr>
            <a:r>
              <a:rPr kumimoji="0" lang="pt-PT" sz="1600" b="0" i="1" u="none" strike="noStrike" kern="0" cap="none" spc="0" normalizeH="0" baseline="0" noProof="0" dirty="0">
                <a:ln>
                  <a:noFill/>
                </a:ln>
                <a:solidFill>
                  <a:prstClr val="black">
                    <a:lumMod val="85000"/>
                    <a:lumOff val="15000"/>
                  </a:prstClr>
                </a:solidFill>
                <a:effectLst/>
                <a:uLnTx/>
                <a:uFillTx/>
              </a:rPr>
              <a:t>…salvo disposição em contrário dos Tratados, são incompatíveis com o mercado interno, na medida em que afetem as trocas comerciais entre os Estados-Membros, os auxílios concedidos pelos Estados ou provenientes de recursos estatais, independentemente da forma que assumam, que falseiem ou ameacem falsear a concorrência, favorecendo certas empresas ou certas produções.</a:t>
            </a:r>
          </a:p>
        </p:txBody>
      </p:sp>
    </p:spTree>
    <p:extLst>
      <p:ext uri="{BB962C8B-B14F-4D97-AF65-F5344CB8AC3E}">
        <p14:creationId xmlns:p14="http://schemas.microsoft.com/office/powerpoint/2010/main" val="404383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4C3C95C-8760-6D48-14B9-824ECF5348A1}"/>
              </a:ext>
            </a:extLst>
          </p:cNvPr>
          <p:cNvSpPr txBox="1"/>
          <p:nvPr/>
        </p:nvSpPr>
        <p:spPr>
          <a:xfrm>
            <a:off x="574998" y="384544"/>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Formas de auxílios de Estado</a:t>
            </a:r>
          </a:p>
        </p:txBody>
      </p:sp>
      <p:sp>
        <p:nvSpPr>
          <p:cNvPr id="3" name="Retângulo 2">
            <a:extLst>
              <a:ext uri="{FF2B5EF4-FFF2-40B4-BE49-F238E27FC236}">
                <a16:creationId xmlns:a16="http://schemas.microsoft.com/office/drawing/2014/main" id="{4856D74C-E01A-DA0C-F7FE-3E15AE498440}"/>
              </a:ext>
            </a:extLst>
          </p:cNvPr>
          <p:cNvSpPr/>
          <p:nvPr/>
        </p:nvSpPr>
        <p:spPr>
          <a:xfrm>
            <a:off x="683568" y="866208"/>
            <a:ext cx="8038976" cy="3962880"/>
          </a:xfrm>
          <a:prstGeom prst="rect">
            <a:avLst/>
          </a:prstGeom>
        </p:spPr>
        <p:txBody>
          <a:bodyPr wrap="square">
            <a:spAutoFit/>
          </a:bodyPr>
          <a:lstStyle/>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Subvenções;</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Empréstimos sem juros ou a taxas inferiores às de mercado;</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Bonificações de juros;</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Concessão de garantias em condições vantajosas;</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Regimes de amortização acelerada;</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Injeções de capital;</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Vantagens fiscais e reduções de contribuições para a Segurança Social;</a:t>
            </a:r>
          </a:p>
          <a:p>
            <a:pPr marL="342900" marR="0" lvl="0" indent="-342900" algn="l" defTabSz="914400" rtl="0" eaLnBrk="1" fontAlgn="base" latinLnBrk="0" hangingPunct="1">
              <a:lnSpc>
                <a:spcPct val="200000"/>
              </a:lnSpc>
              <a:spcBef>
                <a:spcPts val="0"/>
              </a:spcBef>
              <a:spcAft>
                <a:spcPts val="0"/>
              </a:spcAft>
              <a:buClrTx/>
              <a:buSzPts val="1000"/>
              <a:buFont typeface="Symbol" panose="05050102010706020507" pitchFamily="18" charset="2"/>
              <a:buChar char=""/>
              <a:tabLst>
                <a:tab pos="457200" algn="l"/>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Fornecimento de bens ou serviços em condições preferenciais.</a:t>
            </a:r>
          </a:p>
        </p:txBody>
      </p:sp>
    </p:spTree>
    <p:extLst>
      <p:ext uri="{BB962C8B-B14F-4D97-AF65-F5344CB8AC3E}">
        <p14:creationId xmlns:p14="http://schemas.microsoft.com/office/powerpoint/2010/main" val="9710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C3FD275-9EDD-A842-59CB-491E6E9F8986}"/>
              </a:ext>
            </a:extLst>
          </p:cNvPr>
          <p:cNvSpPr txBox="1"/>
          <p:nvPr/>
        </p:nvSpPr>
        <p:spPr>
          <a:xfrm>
            <a:off x="467544" y="404664"/>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Verificação de situação de auxilio de Estado – requisitos cumulativos </a:t>
            </a:r>
          </a:p>
        </p:txBody>
      </p:sp>
      <p:sp>
        <p:nvSpPr>
          <p:cNvPr id="3" name="Retângulo 2">
            <a:extLst>
              <a:ext uri="{FF2B5EF4-FFF2-40B4-BE49-F238E27FC236}">
                <a16:creationId xmlns:a16="http://schemas.microsoft.com/office/drawing/2014/main" id="{91CD89A6-AF69-35A1-FB8C-F90231D2FE25}"/>
              </a:ext>
            </a:extLst>
          </p:cNvPr>
          <p:cNvSpPr/>
          <p:nvPr/>
        </p:nvSpPr>
        <p:spPr>
          <a:xfrm>
            <a:off x="323528" y="1124744"/>
            <a:ext cx="8415014" cy="4524315"/>
          </a:xfrm>
          <a:prstGeom prst="rect">
            <a:avLst/>
          </a:prstGeom>
        </p:spPr>
        <p:txBody>
          <a:bodyPr wrap="square">
            <a:spAutoFit/>
          </a:bodyPr>
          <a:lstStyle/>
          <a:p>
            <a:pPr marL="342900" marR="0" lvl="0" indent="-342900" algn="just" defTabSz="914400" rtl="0" eaLnBrk="1" fontAlgn="base" latinLnBrk="0" hangingPunct="1">
              <a:lnSpc>
                <a:spcPct val="150000"/>
              </a:lnSpc>
              <a:spcBef>
                <a:spcPts val="0"/>
              </a:spcBef>
              <a:spcAft>
                <a:spcPts val="0"/>
              </a:spcAft>
              <a:buClrTx/>
              <a:buSzTx/>
              <a:buFont typeface="+mj-lt"/>
              <a:buAutoNum type="arabicPeriod"/>
              <a:tabLst/>
              <a:defRPr/>
            </a:pPr>
            <a:r>
              <a:rPr lang="pt-PT" sz="1600" dirty="0">
                <a:solidFill>
                  <a:prstClr val="black">
                    <a:lumMod val="85000"/>
                    <a:lumOff val="15000"/>
                  </a:prstClr>
                </a:solidFill>
                <a:latin typeface="Calibri"/>
              </a:rPr>
              <a:t>O apoio é concedido pelo Estado (ou proveniente de recursos estatais), independentemente do tipo de entidade que o concede – o Estado é entendido em sentido </a:t>
            </a:r>
            <a:r>
              <a:rPr lang="pt-PT" sz="1600" i="1" dirty="0">
                <a:solidFill>
                  <a:prstClr val="black">
                    <a:lumMod val="85000"/>
                    <a:lumOff val="15000"/>
                  </a:prstClr>
                </a:solidFill>
                <a:latin typeface="Calibri"/>
              </a:rPr>
              <a:t>lato</a:t>
            </a:r>
          </a:p>
          <a:p>
            <a:pPr marL="342900" lvl="0" indent="-342900" algn="just" fontAlgn="base">
              <a:lnSpc>
                <a:spcPct val="150000"/>
              </a:lnSpc>
              <a:buFont typeface="+mj-lt"/>
              <a:buAutoNum type="arabicPeriod"/>
            </a:pPr>
            <a:r>
              <a:rPr lang="pt-PT" sz="1600" dirty="0">
                <a:solidFill>
                  <a:prstClr val="black">
                    <a:lumMod val="85000"/>
                    <a:lumOff val="15000"/>
                  </a:prstClr>
                </a:solidFill>
                <a:latin typeface="Calibri"/>
              </a:rPr>
              <a:t>Qualquer forma de ajuda proveniente de recursos do Estado – quer seja uma transferência financeira, quer seja redução de encargos (subvenções, empréstimos sem juros ou a juros reduzidos, bonificações de juros, garantias prestadas em condições especiais, abatimentos fiscais e parafiscais, fornecimento de bens ou serviços em condições preferenciais</a:t>
            </a:r>
          </a:p>
          <a:p>
            <a:pPr marL="342900" lvl="0" indent="-342900" fontAlgn="base">
              <a:lnSpc>
                <a:spcPct val="150000"/>
              </a:lnSpc>
              <a:buFont typeface="+mj-lt"/>
              <a:buAutoNum type="arabicPeriod"/>
            </a:pPr>
            <a:r>
              <a:rPr lang="pt-PT" sz="1600" dirty="0">
                <a:solidFill>
                  <a:prstClr val="black">
                    <a:lumMod val="85000"/>
                    <a:lumOff val="15000"/>
                  </a:prstClr>
                </a:solidFill>
                <a:latin typeface="Calibri"/>
              </a:rPr>
              <a:t>A intervenção confere uma vantagem ao beneficiário numa base seletiva, ou seja, a concessão do auxílio é um ato discricionário, distinguindo-se de medidas de caráter geral que se aplicam indistintamente a todos os potenciais beneficiários e confere ao beneficiário uma vantagem económica, que não poderia ter sido obtida no mercado no quadro das suas atividades normais.</a:t>
            </a:r>
            <a:br>
              <a:rPr lang="pt-PT" sz="1600" dirty="0">
                <a:solidFill>
                  <a:prstClr val="black">
                    <a:lumMod val="85000"/>
                    <a:lumOff val="15000"/>
                  </a:prstClr>
                </a:solidFill>
                <a:latin typeface="Calibri"/>
              </a:rPr>
            </a:br>
            <a:r>
              <a:rPr lang="pt-PT" sz="1600" dirty="0">
                <a:solidFill>
                  <a:prstClr val="black">
                    <a:lumMod val="85000"/>
                    <a:lumOff val="15000"/>
                  </a:prstClr>
                </a:solidFill>
                <a:latin typeface="Calibri"/>
              </a:rPr>
              <a:t>​​​</a:t>
            </a:r>
          </a:p>
        </p:txBody>
      </p:sp>
    </p:spTree>
    <p:extLst>
      <p:ext uri="{BB962C8B-B14F-4D97-AF65-F5344CB8AC3E}">
        <p14:creationId xmlns:p14="http://schemas.microsoft.com/office/powerpoint/2010/main" val="318692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019297C-4C98-3EA5-2D55-72B3C6D266A0}"/>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Verificação de situação de auxilio de estado – requisitos cumulativos </a:t>
            </a:r>
          </a:p>
        </p:txBody>
      </p:sp>
      <p:sp>
        <p:nvSpPr>
          <p:cNvPr id="3" name="Retângulo 2">
            <a:extLst>
              <a:ext uri="{FF2B5EF4-FFF2-40B4-BE49-F238E27FC236}">
                <a16:creationId xmlns:a16="http://schemas.microsoft.com/office/drawing/2014/main" id="{1B375AC1-4732-5110-D5E5-F60D147D71E5}"/>
              </a:ext>
            </a:extLst>
          </p:cNvPr>
          <p:cNvSpPr/>
          <p:nvPr/>
        </p:nvSpPr>
        <p:spPr>
          <a:xfrm>
            <a:off x="539552" y="1124744"/>
            <a:ext cx="8170787" cy="2270109"/>
          </a:xfrm>
          <a:prstGeom prst="rect">
            <a:avLst/>
          </a:prstGeom>
        </p:spPr>
        <p:txBody>
          <a:bodyPr wrap="square">
            <a:spAutoFit/>
          </a:bodyPr>
          <a:lstStyle/>
          <a:p>
            <a:pPr marL="342900" marR="0" lvl="0" indent="-342900" algn="l" defTabSz="914400" rtl="0" eaLnBrk="1" fontAlgn="base" latinLnBrk="0" hangingPunct="1">
              <a:lnSpc>
                <a:spcPct val="150000"/>
              </a:lnSpc>
              <a:spcBef>
                <a:spcPts val="0"/>
              </a:spcBef>
              <a:spcAft>
                <a:spcPts val="0"/>
              </a:spcAft>
              <a:buClrTx/>
              <a:buSzTx/>
              <a:buFont typeface="+mj-lt"/>
              <a:buAutoNum type="arabicPeriod" startAt="4"/>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A intervenção é suscetível de afetar as trocas comerciais intracomunitárias. A afetação da concorrência e das trocas comerciais entre os Estados-Membros pressupõe, como já foi mencionado anteriormente, que deve incidir sobre bens ou serviços transacionáveis, que exista um mercado na atividade para a qual o beneficiário beneficiou do auxílio, que existam trocas intracomunitárias nesse mercado, e por último, que o auxílio afete essas trocas de modo a falsear ou ameaçar falsear a concorrência.</a:t>
            </a:r>
          </a:p>
        </p:txBody>
      </p:sp>
      <p:sp>
        <p:nvSpPr>
          <p:cNvPr id="4" name="Retângulo 3">
            <a:extLst>
              <a:ext uri="{FF2B5EF4-FFF2-40B4-BE49-F238E27FC236}">
                <a16:creationId xmlns:a16="http://schemas.microsoft.com/office/drawing/2014/main" id="{6B0F3AAC-D19C-A214-00CB-3C4C6FFC9477}"/>
              </a:ext>
            </a:extLst>
          </p:cNvPr>
          <p:cNvSpPr/>
          <p:nvPr/>
        </p:nvSpPr>
        <p:spPr>
          <a:xfrm>
            <a:off x="1979712" y="3501008"/>
            <a:ext cx="5328592"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Requisitos não se aplicam a mercados locais ou quando, tratando-se de um mercado de âmbito nacional, o mesmo não se encontre liberalizado</a:t>
            </a:r>
          </a:p>
        </p:txBody>
      </p:sp>
      <p:sp>
        <p:nvSpPr>
          <p:cNvPr id="5" name="Retângulo 4">
            <a:extLst>
              <a:ext uri="{FF2B5EF4-FFF2-40B4-BE49-F238E27FC236}">
                <a16:creationId xmlns:a16="http://schemas.microsoft.com/office/drawing/2014/main" id="{7E4012DB-B244-D269-2767-B355D80AE81D}"/>
              </a:ext>
            </a:extLst>
          </p:cNvPr>
          <p:cNvSpPr/>
          <p:nvPr/>
        </p:nvSpPr>
        <p:spPr>
          <a:xfrm>
            <a:off x="539552" y="4797152"/>
            <a:ext cx="8170787" cy="156966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Só são incompatíveis com o mercado interno as medidas, que para além de preencher os requisitos descritos, afetem as trocas comerciais entre os Estados-Membros e falseiem ou ameacem falsear a concorrência.</a:t>
            </a:r>
            <a:b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b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51579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B69B973-8AD4-92E4-C11A-483D54F97E87}"/>
              </a:ext>
            </a:extLst>
          </p:cNvPr>
          <p:cNvSpPr txBox="1"/>
          <p:nvPr/>
        </p:nvSpPr>
        <p:spPr>
          <a:xfrm>
            <a:off x="539552" y="404663"/>
            <a:ext cx="838113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1F497D"/>
                </a:solidFill>
                <a:effectLst/>
                <a:uLnTx/>
                <a:uFillTx/>
                <a:latin typeface="Calibri"/>
                <a:ea typeface="+mn-ea"/>
                <a:cs typeface="+mn-cs"/>
              </a:rPr>
              <a:t>Verificação de situação de auxilio de estado – requisitos cumulativos </a:t>
            </a:r>
          </a:p>
        </p:txBody>
      </p:sp>
      <p:sp>
        <p:nvSpPr>
          <p:cNvPr id="3" name="Retângulo 2">
            <a:extLst>
              <a:ext uri="{FF2B5EF4-FFF2-40B4-BE49-F238E27FC236}">
                <a16:creationId xmlns:a16="http://schemas.microsoft.com/office/drawing/2014/main" id="{B8CA7CFA-D0EB-1626-0857-B88B0004E7B4}"/>
              </a:ext>
            </a:extLst>
          </p:cNvPr>
          <p:cNvSpPr/>
          <p:nvPr/>
        </p:nvSpPr>
        <p:spPr>
          <a:xfrm>
            <a:off x="539552" y="1124744"/>
            <a:ext cx="8170787" cy="4524315"/>
          </a:xfrm>
          <a:prstGeom prst="rect">
            <a:avLst/>
          </a:prstGeom>
        </p:spPr>
        <p:txBody>
          <a:bodyPr wrap="square">
            <a:spAutoFit/>
          </a:bodyPr>
          <a:lstStyle/>
          <a:p>
            <a:pPr marR="0" lvl="0" defTabSz="914400" rtl="0" eaLnBrk="1" fontAlgn="base" latinLnBrk="0" hangingPunct="1">
              <a:lnSpc>
                <a:spcPct val="150000"/>
              </a:lnSpc>
              <a:spcBef>
                <a:spcPts val="0"/>
              </a:spcBef>
              <a:spcAft>
                <a:spcPts val="0"/>
              </a:spcAft>
              <a:buClrTx/>
              <a:buSzTx/>
              <a:tabLst/>
              <a:defRPr/>
            </a:pP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​​​O critério de seletividade pressupõe que a autoridade que concede o auxílio dispõe de poder discricionário, concedendo o apoio a apenas a um só beneficiário, uma categoria de empresas, um setor de atividade, uma parte do território ou a um outro qualquer agregado particular de empresas e que se distingue das medidas gerais, que apesar de também poderem proporcionar vantagens competitivas e distorcer a concorrência intracomunitária, se aplicam uniformemente a todos os operadores do conjunto dos sectores de atividade da economia (</a:t>
            </a:r>
            <a:r>
              <a:rPr kumimoji="0" lang="pt-PT" sz="1600" b="0" i="0" u="none" strike="noStrike" kern="1200" cap="none" spc="0" normalizeH="0" baseline="0" noProof="0" dirty="0" err="1">
                <a:ln>
                  <a:noFill/>
                </a:ln>
                <a:solidFill>
                  <a:prstClr val="black">
                    <a:lumMod val="85000"/>
                    <a:lumOff val="15000"/>
                  </a:prstClr>
                </a:solidFill>
                <a:effectLst/>
                <a:uLnTx/>
                <a:uFillTx/>
                <a:latin typeface="Calibri"/>
                <a:ea typeface="+mn-ea"/>
                <a:cs typeface="+mn-cs"/>
              </a:rPr>
              <a:t>cfr</a:t>
            </a:r>
            <a:r>
              <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artigos 116.º e 117.º do TFUE).</a:t>
            </a:r>
          </a:p>
          <a:p>
            <a:pPr fontAlgn="base">
              <a:lnSpc>
                <a:spcPct val="150000"/>
              </a:lnSpc>
            </a:pPr>
            <a:r>
              <a:rPr lang="pt-PT" sz="1600" dirty="0">
                <a:solidFill>
                  <a:prstClr val="black">
                    <a:lumMod val="85000"/>
                    <a:lumOff val="15000"/>
                  </a:prstClr>
                </a:solidFill>
                <a:latin typeface="Calibri"/>
              </a:rPr>
              <a:t>A concorrência foi ou é suscetível de ser falseada, o que pressupõe que existe um mercado a vigorar em regime concorrencial e que o apoio a conceder configura uma vantagem económica para quem recebe o auxílio face aos demais concorrentes, ou seja, que não poderia ser obtida no mercado.</a:t>
            </a:r>
          </a:p>
          <a:p>
            <a:pPr marR="0" lvl="0" defTabSz="914400" rtl="0" eaLnBrk="1" fontAlgn="base" latinLnBrk="0" hangingPunct="1">
              <a:lnSpc>
                <a:spcPct val="150000"/>
              </a:lnSpc>
              <a:spcBef>
                <a:spcPts val="0"/>
              </a:spcBef>
              <a:spcAft>
                <a:spcPts val="0"/>
              </a:spcAft>
              <a:buClrTx/>
              <a:buSzTx/>
              <a:tabLst/>
              <a:defRPr/>
            </a:pPr>
            <a:endParaRPr kumimoji="0" lang="pt-PT" sz="16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235081924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703</TotalTime>
  <Words>3030</Words>
  <Application>Microsoft Office PowerPoint</Application>
  <PresentationFormat>Apresentação no Ecrã (4:3)</PresentationFormat>
  <Paragraphs>140</Paragraphs>
  <Slides>26</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26</vt:i4>
      </vt:variant>
    </vt:vector>
  </HeadingPairs>
  <TitlesOfParts>
    <vt:vector size="33" baseType="lpstr">
      <vt:lpstr>Arial</vt:lpstr>
      <vt:lpstr>Calibri</vt:lpstr>
      <vt:lpstr>Calibri Light</vt:lpstr>
      <vt:lpstr>Georgia</vt:lpstr>
      <vt:lpstr>Symbol</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37</cp:revision>
  <dcterms:created xsi:type="dcterms:W3CDTF">2023-01-18T11:25:04Z</dcterms:created>
  <dcterms:modified xsi:type="dcterms:W3CDTF">2025-04-26T09:36:15Z</dcterms:modified>
</cp:coreProperties>
</file>